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1" r:id="rId3"/>
    <p:sldId id="368" r:id="rId4"/>
    <p:sldId id="322" r:id="rId5"/>
    <p:sldId id="383" r:id="rId6"/>
    <p:sldId id="327" r:id="rId7"/>
    <p:sldId id="328" r:id="rId8"/>
    <p:sldId id="332" r:id="rId9"/>
    <p:sldId id="331" r:id="rId10"/>
    <p:sldId id="330" r:id="rId11"/>
    <p:sldId id="329" r:id="rId12"/>
    <p:sldId id="323" r:id="rId13"/>
    <p:sldId id="351" r:id="rId14"/>
    <p:sldId id="352" r:id="rId15"/>
    <p:sldId id="353" r:id="rId16"/>
    <p:sldId id="325" r:id="rId17"/>
    <p:sldId id="355" r:id="rId18"/>
    <p:sldId id="326" r:id="rId19"/>
    <p:sldId id="363" r:id="rId20"/>
    <p:sldId id="362" r:id="rId21"/>
    <p:sldId id="370" r:id="rId22"/>
    <p:sldId id="341" r:id="rId23"/>
    <p:sldId id="340" r:id="rId24"/>
    <p:sldId id="321" r:id="rId25"/>
    <p:sldId id="342" r:id="rId26"/>
    <p:sldId id="360" r:id="rId27"/>
    <p:sldId id="343" r:id="rId28"/>
    <p:sldId id="344" r:id="rId29"/>
    <p:sldId id="345" r:id="rId30"/>
    <p:sldId id="346" r:id="rId31"/>
    <p:sldId id="367" r:id="rId32"/>
    <p:sldId id="347" r:id="rId33"/>
    <p:sldId id="349" r:id="rId34"/>
    <p:sldId id="350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20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63" autoAdjust="0"/>
    <p:restoredTop sz="94660"/>
  </p:normalViewPr>
  <p:slideViewPr>
    <p:cSldViewPr>
      <p:cViewPr varScale="1">
        <p:scale>
          <a:sx n="68" d="100"/>
          <a:sy n="68" d="100"/>
        </p:scale>
        <p:origin x="77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04F75-0DDA-4E7E-83E6-52C126F6A6A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423AEA-C186-4986-9688-FA605CA81CAE}">
      <dgm:prSet phldrT="[Text]" custT="1"/>
      <dgm:spPr/>
      <dgm:t>
        <a:bodyPr/>
        <a:lstStyle/>
        <a:p>
          <a:pPr algn="ctr"/>
          <a:r>
            <a:rPr lang="fr-FR" sz="2000" b="1" i="0" u="none" dirty="0" err="1"/>
            <a:t>Create</a:t>
          </a:r>
          <a:r>
            <a:rPr lang="fr-FR" sz="2000" b="1" i="0" u="none" dirty="0"/>
            <a:t> unique identifier </a:t>
          </a:r>
        </a:p>
        <a:p>
          <a:pPr algn="ctr"/>
          <a:r>
            <a:rPr lang="fr-FR" sz="1600" b="0" i="0" u="none" dirty="0"/>
            <a:t>(RXCUI=</a:t>
          </a:r>
          <a:r>
            <a:rPr lang="en-US" sz="1600" b="0" i="0" u="none" dirty="0"/>
            <a:t>351136</a:t>
          </a:r>
          <a:r>
            <a:rPr lang="fr-FR" sz="1600" b="0" i="0" u="none" dirty="0"/>
            <a:t>)</a:t>
          </a:r>
          <a:endParaRPr lang="en-US" sz="1600" dirty="0"/>
        </a:p>
      </dgm:t>
    </dgm:pt>
    <dgm:pt modelId="{3B9F7E0D-7D85-4C12-84E4-7A9B8DB46623}" type="parTrans" cxnId="{264BB5F3-7716-405D-B01E-64223724A8B5}">
      <dgm:prSet/>
      <dgm:spPr/>
      <dgm:t>
        <a:bodyPr/>
        <a:lstStyle/>
        <a:p>
          <a:endParaRPr lang="en-US"/>
        </a:p>
      </dgm:t>
    </dgm:pt>
    <dgm:pt modelId="{BC8A7F11-315A-4B4E-980F-44FF232B308A}" type="sibTrans" cxnId="{264BB5F3-7716-405D-B01E-64223724A8B5}">
      <dgm:prSet/>
      <dgm:spPr/>
      <dgm:t>
        <a:bodyPr/>
        <a:lstStyle/>
        <a:p>
          <a:endParaRPr lang="en-US"/>
        </a:p>
      </dgm:t>
    </dgm:pt>
    <dgm:pt modelId="{DD41E5CA-14E6-42AC-B788-65D6D67910A7}">
      <dgm:prSet phldrT="[Text]" custT="1"/>
      <dgm:spPr/>
      <dgm:t>
        <a:bodyPr/>
        <a:lstStyle/>
        <a:p>
          <a:pPr algn="ctr"/>
          <a:r>
            <a:rPr lang="en-US" sz="2000" b="1" i="0" u="none" dirty="0"/>
            <a:t>Create normalized name*         </a:t>
          </a:r>
        </a:p>
        <a:p>
          <a:pPr algn="ctr"/>
          <a:r>
            <a:rPr lang="fr-FR" sz="1600" b="0" i="0" u="none" dirty="0"/>
            <a:t>(</a:t>
          </a:r>
          <a:r>
            <a:rPr lang="sv-SE" sz="1600" b="0" i="0" u="none" dirty="0"/>
            <a:t>Albuterol 0.417 MG/ML Inhalation Solution</a:t>
          </a:r>
          <a:r>
            <a:rPr lang="fr-FR" sz="1600" b="0" i="0" u="none" dirty="0"/>
            <a:t>)</a:t>
          </a:r>
          <a:endParaRPr lang="en-US" sz="1600" dirty="0"/>
        </a:p>
      </dgm:t>
    </dgm:pt>
    <dgm:pt modelId="{55D08054-2D9E-40FC-A730-914CB9634DA4}" type="parTrans" cxnId="{28139975-74D6-46FC-B9E5-B38014F71843}">
      <dgm:prSet/>
      <dgm:spPr/>
      <dgm:t>
        <a:bodyPr/>
        <a:lstStyle/>
        <a:p>
          <a:endParaRPr lang="en-US"/>
        </a:p>
      </dgm:t>
    </dgm:pt>
    <dgm:pt modelId="{F3DB6184-7DCD-426B-9625-168CE845734A}" type="sibTrans" cxnId="{28139975-74D6-46FC-B9E5-B38014F71843}">
      <dgm:prSet/>
      <dgm:spPr/>
      <dgm:t>
        <a:bodyPr/>
        <a:lstStyle/>
        <a:p>
          <a:endParaRPr lang="en-US"/>
        </a:p>
      </dgm:t>
    </dgm:pt>
    <dgm:pt modelId="{20B090F7-6A5F-4D10-96EF-4AE5685C5E9E}">
      <dgm:prSet phldrT="[Text]" custT="1"/>
      <dgm:spPr/>
      <dgm:t>
        <a:bodyPr/>
        <a:lstStyle/>
        <a:p>
          <a:pPr algn="ctr"/>
          <a:r>
            <a:rPr lang="fr-FR" sz="2000" b="1" i="0" u="none" dirty="0"/>
            <a:t>Group </a:t>
          </a:r>
          <a:r>
            <a:rPr lang="fr-FR" sz="2000" b="1" i="0" u="none" dirty="0" err="1"/>
            <a:t>synonymous</a:t>
          </a:r>
          <a:r>
            <a:rPr lang="fr-FR" sz="2000" b="1" i="0" u="none" dirty="0"/>
            <a:t> </a:t>
          </a:r>
          <a:r>
            <a:rPr lang="fr-FR" sz="2000" b="1" i="0" u="none" dirty="0" err="1"/>
            <a:t>terms</a:t>
          </a:r>
          <a:r>
            <a:rPr lang="fr-FR" sz="2000" b="1" i="0" u="none" dirty="0"/>
            <a:t>           (</a:t>
          </a:r>
          <a:r>
            <a:rPr lang="fr-FR" sz="2000" b="1" i="0" u="none" dirty="0" err="1"/>
            <a:t>into</a:t>
          </a:r>
          <a:r>
            <a:rPr lang="fr-FR" sz="2000" b="1" i="0" u="none" dirty="0"/>
            <a:t> a concept)</a:t>
          </a:r>
        </a:p>
        <a:p>
          <a:pPr algn="ctr"/>
          <a:r>
            <a:rPr lang="fr-FR" sz="1600" b="0" i="0" u="none" dirty="0"/>
            <a:t>(</a:t>
          </a:r>
          <a:r>
            <a:rPr lang="en-US" sz="1600" dirty="0"/>
            <a:t>ALBUTEROL SO4 0.042% 3ML INHL</a:t>
          </a:r>
          <a:r>
            <a:rPr lang="en-US" sz="1600" b="0" i="0" u="none" dirty="0"/>
            <a:t>, </a:t>
          </a:r>
          <a:r>
            <a:rPr lang="en-US" sz="1600" dirty="0"/>
            <a:t>Albuterol Sulfate 1.25mg/3mL Nebulizer solution</a:t>
          </a:r>
          <a:r>
            <a:rPr lang="en-US" sz="1600" b="0" i="0" u="none" dirty="0"/>
            <a:t>, ALBUTEROL SULFATE 1.5 mg in 3 mL RESPIRATORY (INHALATION) SOLUTION)</a:t>
          </a:r>
          <a:endParaRPr lang="en-US" sz="1600" dirty="0"/>
        </a:p>
      </dgm:t>
    </dgm:pt>
    <dgm:pt modelId="{59C3C507-E9F5-4527-9649-ACEB096C47D3}" type="parTrans" cxnId="{46C99A8F-BDE2-4841-8E48-6291E88CA15F}">
      <dgm:prSet/>
      <dgm:spPr/>
      <dgm:t>
        <a:bodyPr/>
        <a:lstStyle/>
        <a:p>
          <a:endParaRPr lang="en-US"/>
        </a:p>
      </dgm:t>
    </dgm:pt>
    <dgm:pt modelId="{698BCCB4-4101-41FA-AF5D-4AACC6EF965B}" type="sibTrans" cxnId="{46C99A8F-BDE2-4841-8E48-6291E88CA15F}">
      <dgm:prSet/>
      <dgm:spPr/>
      <dgm:t>
        <a:bodyPr/>
        <a:lstStyle/>
        <a:p>
          <a:endParaRPr lang="en-US"/>
        </a:p>
      </dgm:t>
    </dgm:pt>
    <dgm:pt modelId="{C811C25B-FBC6-47A8-9F67-F2DAEA046A53}" type="pres">
      <dgm:prSet presAssocID="{4B704F75-0DDA-4E7E-83E6-52C126F6A6A9}" presName="Name0" presStyleCnt="0">
        <dgm:presLayoutVars>
          <dgm:dir/>
          <dgm:resizeHandles val="exact"/>
        </dgm:presLayoutVars>
      </dgm:prSet>
      <dgm:spPr/>
    </dgm:pt>
    <dgm:pt modelId="{07BBB1F9-3A9F-4830-A742-A2A2C641CF4A}" type="pres">
      <dgm:prSet presAssocID="{4B704F75-0DDA-4E7E-83E6-52C126F6A6A9}" presName="arrow" presStyleLbl="bgShp" presStyleIdx="0" presStyleCnt="1" custLinFactNeighborX="-180" custLinFactNeighborY="2827"/>
      <dgm:spPr/>
    </dgm:pt>
    <dgm:pt modelId="{CA6EB1F7-1728-4928-9DCB-E62086425559}" type="pres">
      <dgm:prSet presAssocID="{4B704F75-0DDA-4E7E-83E6-52C126F6A6A9}" presName="points" presStyleCnt="0"/>
      <dgm:spPr/>
    </dgm:pt>
    <dgm:pt modelId="{AE61478D-0136-4D7A-BA12-5572D538A14C}" type="pres">
      <dgm:prSet presAssocID="{20B090F7-6A5F-4D10-96EF-4AE5685C5E9E}" presName="compositeA" presStyleCnt="0"/>
      <dgm:spPr/>
    </dgm:pt>
    <dgm:pt modelId="{E6E6A3F8-2A6C-4E65-97F1-AFFD1B48976E}" type="pres">
      <dgm:prSet presAssocID="{20B090F7-6A5F-4D10-96EF-4AE5685C5E9E}" presName="textA" presStyleLbl="revTx" presStyleIdx="0" presStyleCnt="3" custScaleX="177014" custScaleY="90530" custLinFactNeighborX="745" custLinFactNeighborY="4864">
        <dgm:presLayoutVars>
          <dgm:bulletEnabled val="1"/>
        </dgm:presLayoutVars>
      </dgm:prSet>
      <dgm:spPr/>
    </dgm:pt>
    <dgm:pt modelId="{73EE07CB-6C72-45A6-BBFF-8D6C1B33E088}" type="pres">
      <dgm:prSet presAssocID="{20B090F7-6A5F-4D10-96EF-4AE5685C5E9E}" presName="circleA" presStyleLbl="node1" presStyleIdx="0" presStyleCnt="3"/>
      <dgm:spPr/>
    </dgm:pt>
    <dgm:pt modelId="{EA86CB16-91C3-4696-A8C0-3779F1002E53}" type="pres">
      <dgm:prSet presAssocID="{20B090F7-6A5F-4D10-96EF-4AE5685C5E9E}" presName="spaceA" presStyleCnt="0"/>
      <dgm:spPr/>
    </dgm:pt>
    <dgm:pt modelId="{01B61101-197F-4BC9-BC70-A7C996524830}" type="pres">
      <dgm:prSet presAssocID="{698BCCB4-4101-41FA-AF5D-4AACC6EF965B}" presName="space" presStyleCnt="0"/>
      <dgm:spPr/>
    </dgm:pt>
    <dgm:pt modelId="{37640271-41F5-46F5-95F4-5B385E639BC0}" type="pres">
      <dgm:prSet presAssocID="{DD41E5CA-14E6-42AC-B788-65D6D67910A7}" presName="compositeB" presStyleCnt="0"/>
      <dgm:spPr/>
    </dgm:pt>
    <dgm:pt modelId="{94F8AECB-217A-497D-A037-6FEFB85659A0}" type="pres">
      <dgm:prSet presAssocID="{DD41E5CA-14E6-42AC-B788-65D6D67910A7}" presName="textB" presStyleLbl="revTx" presStyleIdx="1" presStyleCnt="3" custScaleX="135613" custScaleY="98102" custLinFactNeighborX="1030" custLinFactNeighborY="790">
        <dgm:presLayoutVars>
          <dgm:bulletEnabled val="1"/>
        </dgm:presLayoutVars>
      </dgm:prSet>
      <dgm:spPr/>
    </dgm:pt>
    <dgm:pt modelId="{BD56AD2F-024F-40F7-91D8-2A327600D5FE}" type="pres">
      <dgm:prSet presAssocID="{DD41E5CA-14E6-42AC-B788-65D6D67910A7}" presName="circleB" presStyleLbl="node1" presStyleIdx="1" presStyleCnt="3"/>
      <dgm:spPr/>
    </dgm:pt>
    <dgm:pt modelId="{52980A9E-3DF8-4934-AAA4-60A28466F58D}" type="pres">
      <dgm:prSet presAssocID="{DD41E5CA-14E6-42AC-B788-65D6D67910A7}" presName="spaceB" presStyleCnt="0"/>
      <dgm:spPr/>
    </dgm:pt>
    <dgm:pt modelId="{71D5FD38-8B3B-4C7D-9FBB-FE993350E8FC}" type="pres">
      <dgm:prSet presAssocID="{F3DB6184-7DCD-426B-9625-168CE845734A}" presName="space" presStyleCnt="0"/>
      <dgm:spPr/>
    </dgm:pt>
    <dgm:pt modelId="{AE5B17AB-2C9D-4551-BB1A-0E85D94865B2}" type="pres">
      <dgm:prSet presAssocID="{19423AEA-C186-4986-9688-FA605CA81CAE}" presName="compositeA" presStyleCnt="0"/>
      <dgm:spPr/>
    </dgm:pt>
    <dgm:pt modelId="{4C08168D-5A67-4111-82EC-9F6EA8B84BB0}" type="pres">
      <dgm:prSet presAssocID="{19423AEA-C186-4986-9688-FA605CA81CAE}" presName="textA" presStyleLbl="revTx" presStyleIdx="2" presStyleCnt="3" custScaleX="128713" custLinFactNeighborX="2108" custLinFactNeighborY="4864">
        <dgm:presLayoutVars>
          <dgm:bulletEnabled val="1"/>
        </dgm:presLayoutVars>
      </dgm:prSet>
      <dgm:spPr/>
    </dgm:pt>
    <dgm:pt modelId="{50B6D8FB-599E-4F8E-A781-6ECF41C69BA6}" type="pres">
      <dgm:prSet presAssocID="{19423AEA-C186-4986-9688-FA605CA81CAE}" presName="circleA" presStyleLbl="node1" presStyleIdx="2" presStyleCnt="3"/>
      <dgm:spPr/>
    </dgm:pt>
    <dgm:pt modelId="{16154811-1300-42CF-AB52-44D4C63D475C}" type="pres">
      <dgm:prSet presAssocID="{19423AEA-C186-4986-9688-FA605CA81CAE}" presName="spaceA" presStyleCnt="0"/>
      <dgm:spPr/>
    </dgm:pt>
  </dgm:ptLst>
  <dgm:cxnLst>
    <dgm:cxn modelId="{2E3AFB6D-5770-424B-A708-E553B7D692F8}" type="presOf" srcId="{4B704F75-0DDA-4E7E-83E6-52C126F6A6A9}" destId="{C811C25B-FBC6-47A8-9F67-F2DAEA046A53}" srcOrd="0" destOrd="0" presId="urn:microsoft.com/office/officeart/2005/8/layout/hProcess11"/>
    <dgm:cxn modelId="{28139975-74D6-46FC-B9E5-B38014F71843}" srcId="{4B704F75-0DDA-4E7E-83E6-52C126F6A6A9}" destId="{DD41E5CA-14E6-42AC-B788-65D6D67910A7}" srcOrd="1" destOrd="0" parTransId="{55D08054-2D9E-40FC-A730-914CB9634DA4}" sibTransId="{F3DB6184-7DCD-426B-9625-168CE845734A}"/>
    <dgm:cxn modelId="{46C99A8F-BDE2-4841-8E48-6291E88CA15F}" srcId="{4B704F75-0DDA-4E7E-83E6-52C126F6A6A9}" destId="{20B090F7-6A5F-4D10-96EF-4AE5685C5E9E}" srcOrd="0" destOrd="0" parTransId="{59C3C507-E9F5-4527-9649-ACEB096C47D3}" sibTransId="{698BCCB4-4101-41FA-AF5D-4AACC6EF965B}"/>
    <dgm:cxn modelId="{A58F3590-CCCA-4C1B-937D-1A65ECFE291D}" type="presOf" srcId="{19423AEA-C186-4986-9688-FA605CA81CAE}" destId="{4C08168D-5A67-4111-82EC-9F6EA8B84BB0}" srcOrd="0" destOrd="0" presId="urn:microsoft.com/office/officeart/2005/8/layout/hProcess11"/>
    <dgm:cxn modelId="{38D8B6C5-F8F5-4C04-9C58-A01FCEACD99E}" type="presOf" srcId="{20B090F7-6A5F-4D10-96EF-4AE5685C5E9E}" destId="{E6E6A3F8-2A6C-4E65-97F1-AFFD1B48976E}" srcOrd="0" destOrd="0" presId="urn:microsoft.com/office/officeart/2005/8/layout/hProcess11"/>
    <dgm:cxn modelId="{3F4D19E3-AC8A-495F-8886-B53CCE967593}" type="presOf" srcId="{DD41E5CA-14E6-42AC-B788-65D6D67910A7}" destId="{94F8AECB-217A-497D-A037-6FEFB85659A0}" srcOrd="0" destOrd="0" presId="urn:microsoft.com/office/officeart/2005/8/layout/hProcess11"/>
    <dgm:cxn modelId="{264BB5F3-7716-405D-B01E-64223724A8B5}" srcId="{4B704F75-0DDA-4E7E-83E6-52C126F6A6A9}" destId="{19423AEA-C186-4986-9688-FA605CA81CAE}" srcOrd="2" destOrd="0" parTransId="{3B9F7E0D-7D85-4C12-84E4-7A9B8DB46623}" sibTransId="{BC8A7F11-315A-4B4E-980F-44FF232B308A}"/>
    <dgm:cxn modelId="{E5307702-32D6-4307-A850-E8F863FC63E2}" type="presParOf" srcId="{C811C25B-FBC6-47A8-9F67-F2DAEA046A53}" destId="{07BBB1F9-3A9F-4830-A742-A2A2C641CF4A}" srcOrd="0" destOrd="0" presId="urn:microsoft.com/office/officeart/2005/8/layout/hProcess11"/>
    <dgm:cxn modelId="{CCAD1336-06F8-4186-BCFB-468E102A7834}" type="presParOf" srcId="{C811C25B-FBC6-47A8-9F67-F2DAEA046A53}" destId="{CA6EB1F7-1728-4928-9DCB-E62086425559}" srcOrd="1" destOrd="0" presId="urn:microsoft.com/office/officeart/2005/8/layout/hProcess11"/>
    <dgm:cxn modelId="{FC3F4900-F742-4186-A787-C7A333915AAA}" type="presParOf" srcId="{CA6EB1F7-1728-4928-9DCB-E62086425559}" destId="{AE61478D-0136-4D7A-BA12-5572D538A14C}" srcOrd="0" destOrd="0" presId="urn:microsoft.com/office/officeart/2005/8/layout/hProcess11"/>
    <dgm:cxn modelId="{096251BC-481B-4287-9682-2FC1633E36CF}" type="presParOf" srcId="{AE61478D-0136-4D7A-BA12-5572D538A14C}" destId="{E6E6A3F8-2A6C-4E65-97F1-AFFD1B48976E}" srcOrd="0" destOrd="0" presId="urn:microsoft.com/office/officeart/2005/8/layout/hProcess11"/>
    <dgm:cxn modelId="{7A2A3523-F0E6-4F28-9C9B-4D9BC84289C1}" type="presParOf" srcId="{AE61478D-0136-4D7A-BA12-5572D538A14C}" destId="{73EE07CB-6C72-45A6-BBFF-8D6C1B33E088}" srcOrd="1" destOrd="0" presId="urn:microsoft.com/office/officeart/2005/8/layout/hProcess11"/>
    <dgm:cxn modelId="{BA6D941C-1A5E-44FE-82D2-C7D66434C7CC}" type="presParOf" srcId="{AE61478D-0136-4D7A-BA12-5572D538A14C}" destId="{EA86CB16-91C3-4696-A8C0-3779F1002E53}" srcOrd="2" destOrd="0" presId="urn:microsoft.com/office/officeart/2005/8/layout/hProcess11"/>
    <dgm:cxn modelId="{9CE96138-6B4E-44CA-927E-8535C9FB278D}" type="presParOf" srcId="{CA6EB1F7-1728-4928-9DCB-E62086425559}" destId="{01B61101-197F-4BC9-BC70-A7C996524830}" srcOrd="1" destOrd="0" presId="urn:microsoft.com/office/officeart/2005/8/layout/hProcess11"/>
    <dgm:cxn modelId="{3914D0C8-22DB-4B2F-AB34-4E6C418ED656}" type="presParOf" srcId="{CA6EB1F7-1728-4928-9DCB-E62086425559}" destId="{37640271-41F5-46F5-95F4-5B385E639BC0}" srcOrd="2" destOrd="0" presId="urn:microsoft.com/office/officeart/2005/8/layout/hProcess11"/>
    <dgm:cxn modelId="{E0234A8B-98D8-44B6-A85A-ED8BA8E11A81}" type="presParOf" srcId="{37640271-41F5-46F5-95F4-5B385E639BC0}" destId="{94F8AECB-217A-497D-A037-6FEFB85659A0}" srcOrd="0" destOrd="0" presId="urn:microsoft.com/office/officeart/2005/8/layout/hProcess11"/>
    <dgm:cxn modelId="{8137925F-5261-4303-9D8A-BA248834B534}" type="presParOf" srcId="{37640271-41F5-46F5-95F4-5B385E639BC0}" destId="{BD56AD2F-024F-40F7-91D8-2A327600D5FE}" srcOrd="1" destOrd="0" presId="urn:microsoft.com/office/officeart/2005/8/layout/hProcess11"/>
    <dgm:cxn modelId="{23787895-6430-499A-8481-171844E741A6}" type="presParOf" srcId="{37640271-41F5-46F5-95F4-5B385E639BC0}" destId="{52980A9E-3DF8-4934-AAA4-60A28466F58D}" srcOrd="2" destOrd="0" presId="urn:microsoft.com/office/officeart/2005/8/layout/hProcess11"/>
    <dgm:cxn modelId="{62F16312-D054-4AF1-8ADE-6A8E6E3D2B22}" type="presParOf" srcId="{CA6EB1F7-1728-4928-9DCB-E62086425559}" destId="{71D5FD38-8B3B-4C7D-9FBB-FE993350E8FC}" srcOrd="3" destOrd="0" presId="urn:microsoft.com/office/officeart/2005/8/layout/hProcess11"/>
    <dgm:cxn modelId="{A6E60954-F45F-46C9-B401-8E883D005DA5}" type="presParOf" srcId="{CA6EB1F7-1728-4928-9DCB-E62086425559}" destId="{AE5B17AB-2C9D-4551-BB1A-0E85D94865B2}" srcOrd="4" destOrd="0" presId="urn:microsoft.com/office/officeart/2005/8/layout/hProcess11"/>
    <dgm:cxn modelId="{D0353A3A-E0DB-4A64-A2E3-94467CF87A1B}" type="presParOf" srcId="{AE5B17AB-2C9D-4551-BB1A-0E85D94865B2}" destId="{4C08168D-5A67-4111-82EC-9F6EA8B84BB0}" srcOrd="0" destOrd="0" presId="urn:microsoft.com/office/officeart/2005/8/layout/hProcess11"/>
    <dgm:cxn modelId="{5A28441E-8C1C-4925-B9F5-49A9EACC3390}" type="presParOf" srcId="{AE5B17AB-2C9D-4551-BB1A-0E85D94865B2}" destId="{50B6D8FB-599E-4F8E-A781-6ECF41C69BA6}" srcOrd="1" destOrd="0" presId="urn:microsoft.com/office/officeart/2005/8/layout/hProcess11"/>
    <dgm:cxn modelId="{5F300732-02AB-401E-9B08-571190C98C67}" type="presParOf" srcId="{AE5B17AB-2C9D-4551-BB1A-0E85D94865B2}" destId="{16154811-1300-42CF-AB52-44D4C63D475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BB1F9-3A9F-4830-A742-A2A2C641CF4A}">
      <dsp:nvSpPr>
        <dsp:cNvPr id="0" name=""/>
        <dsp:cNvSpPr/>
      </dsp:nvSpPr>
      <dsp:spPr>
        <a:xfrm>
          <a:off x="0" y="1219194"/>
          <a:ext cx="10972800" cy="156654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6A3F8-2A6C-4E65-97F1-AFFD1B48976E}">
      <dsp:nvSpPr>
        <dsp:cNvPr id="0" name=""/>
        <dsp:cNvSpPr/>
      </dsp:nvSpPr>
      <dsp:spPr>
        <a:xfrm>
          <a:off x="19119" y="113284"/>
          <a:ext cx="3870926" cy="1418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u="none" kern="1200" dirty="0"/>
            <a:t>Group </a:t>
          </a:r>
          <a:r>
            <a:rPr lang="fr-FR" sz="2000" b="1" i="0" u="none" kern="1200" dirty="0" err="1"/>
            <a:t>synonymous</a:t>
          </a:r>
          <a:r>
            <a:rPr lang="fr-FR" sz="2000" b="1" i="0" u="none" kern="1200" dirty="0"/>
            <a:t> </a:t>
          </a:r>
          <a:r>
            <a:rPr lang="fr-FR" sz="2000" b="1" i="0" u="none" kern="1200" dirty="0" err="1"/>
            <a:t>terms</a:t>
          </a:r>
          <a:r>
            <a:rPr lang="fr-FR" sz="2000" b="1" i="0" u="none" kern="1200" dirty="0"/>
            <a:t>           (</a:t>
          </a:r>
          <a:r>
            <a:rPr lang="fr-FR" sz="2000" b="1" i="0" u="none" kern="1200" dirty="0" err="1"/>
            <a:t>into</a:t>
          </a:r>
          <a:r>
            <a:rPr lang="fr-FR" sz="2000" b="1" i="0" u="none" kern="1200" dirty="0"/>
            <a:t> a concept)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dirty="0"/>
            <a:t>(</a:t>
          </a:r>
          <a:r>
            <a:rPr lang="en-US" sz="1600" kern="1200" dirty="0"/>
            <a:t>ALBUTEROL SO4 0.042% 3ML INHL</a:t>
          </a:r>
          <a:r>
            <a:rPr lang="en-US" sz="1600" b="0" i="0" u="none" kern="1200" dirty="0"/>
            <a:t>, </a:t>
          </a:r>
          <a:r>
            <a:rPr lang="en-US" sz="1600" kern="1200" dirty="0"/>
            <a:t>Albuterol Sulfate 1.25mg/3mL Nebulizer solution</a:t>
          </a:r>
          <a:r>
            <a:rPr lang="en-US" sz="1600" b="0" i="0" u="none" kern="1200" dirty="0"/>
            <a:t>, ALBUTEROL SULFATE 1.5 mg in 3 mL RESPIRATORY (INHALATION) SOLUTION)</a:t>
          </a:r>
          <a:endParaRPr lang="en-US" sz="1600" kern="1200" dirty="0"/>
        </a:p>
      </dsp:txBody>
      <dsp:txXfrm>
        <a:off x="19119" y="113284"/>
        <a:ext cx="3870926" cy="1418193"/>
      </dsp:txXfrm>
    </dsp:sp>
    <dsp:sp modelId="{73EE07CB-6C72-45A6-BBFF-8D6C1B33E088}">
      <dsp:nvSpPr>
        <dsp:cNvPr id="0" name=""/>
        <dsp:cNvSpPr/>
      </dsp:nvSpPr>
      <dsp:spPr>
        <a:xfrm>
          <a:off x="1742473" y="1725274"/>
          <a:ext cx="391636" cy="391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8AECB-217A-497D-A037-6FEFB85659A0}">
      <dsp:nvSpPr>
        <dsp:cNvPr id="0" name=""/>
        <dsp:cNvSpPr/>
      </dsp:nvSpPr>
      <dsp:spPr>
        <a:xfrm>
          <a:off x="4005618" y="2379550"/>
          <a:ext cx="2965573" cy="1536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/>
            <a:t>Create normalized name*      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dirty="0"/>
            <a:t>(</a:t>
          </a:r>
          <a:r>
            <a:rPr lang="sv-SE" sz="1600" b="0" i="0" u="none" kern="1200" dirty="0"/>
            <a:t>Albuterol 0.417 MG/ML Inhalation Solution</a:t>
          </a:r>
          <a:r>
            <a:rPr lang="fr-FR" sz="1600" b="0" i="0" u="none" kern="1200" dirty="0"/>
            <a:t>)</a:t>
          </a:r>
          <a:endParaRPr lang="en-US" sz="1600" kern="1200" dirty="0"/>
        </a:p>
      </dsp:txBody>
      <dsp:txXfrm>
        <a:off x="4005618" y="2379550"/>
        <a:ext cx="2965573" cy="1536811"/>
      </dsp:txXfrm>
    </dsp:sp>
    <dsp:sp modelId="{BD56AD2F-024F-40F7-91D8-2A327600D5FE}">
      <dsp:nvSpPr>
        <dsp:cNvPr id="0" name=""/>
        <dsp:cNvSpPr/>
      </dsp:nvSpPr>
      <dsp:spPr>
        <a:xfrm>
          <a:off x="5270062" y="1769796"/>
          <a:ext cx="391636" cy="391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8168D-5A67-4111-82EC-9F6EA8B84BB0}">
      <dsp:nvSpPr>
        <dsp:cNvPr id="0" name=""/>
        <dsp:cNvSpPr/>
      </dsp:nvSpPr>
      <dsp:spPr>
        <a:xfrm>
          <a:off x="7104104" y="76196"/>
          <a:ext cx="2814684" cy="156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u="none" kern="1200" dirty="0" err="1"/>
            <a:t>Create</a:t>
          </a:r>
          <a:r>
            <a:rPr lang="fr-FR" sz="2000" b="1" i="0" u="none" kern="1200" dirty="0"/>
            <a:t> unique identifier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u="none" kern="1200" dirty="0"/>
            <a:t>(RXCUI=</a:t>
          </a:r>
          <a:r>
            <a:rPr lang="en-US" sz="1600" b="0" i="0" u="none" kern="1200" dirty="0"/>
            <a:t>351136</a:t>
          </a:r>
          <a:r>
            <a:rPr lang="fr-FR" sz="1600" b="0" i="0" u="none" kern="1200" dirty="0"/>
            <a:t>)</a:t>
          </a:r>
          <a:endParaRPr lang="en-US" sz="1600" kern="1200" dirty="0"/>
        </a:p>
      </dsp:txBody>
      <dsp:txXfrm>
        <a:off x="7104104" y="76196"/>
        <a:ext cx="2814684" cy="1566544"/>
      </dsp:txXfrm>
    </dsp:sp>
    <dsp:sp modelId="{50B6D8FB-599E-4F8E-A781-6ECF41C69BA6}">
      <dsp:nvSpPr>
        <dsp:cNvPr id="0" name=""/>
        <dsp:cNvSpPr/>
      </dsp:nvSpPr>
      <dsp:spPr>
        <a:xfrm>
          <a:off x="8269531" y="1762362"/>
          <a:ext cx="391636" cy="3916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31C43-6A1B-4934-8651-4AE43D41CB02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C40ED-B36E-4229-ADF0-CD08B4B2B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0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75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44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86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74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89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8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57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1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20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2200"/>
            <a:ext cx="12192000" cy="762001"/>
          </a:xfrm>
          <a:prstGeom prst="rect">
            <a:avLst/>
          </a:prstGeom>
          <a:solidFill>
            <a:srgbClr val="2055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48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48400"/>
            <a:ext cx="3389810" cy="548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72482E-F2C6-4942-A19C-D0CCF18179F4}"/>
              </a:ext>
            </a:extLst>
          </p:cNvPr>
          <p:cNvSpPr txBox="1"/>
          <p:nvPr userDrawn="1"/>
        </p:nvSpPr>
        <p:spPr>
          <a:xfrm>
            <a:off x="11582400" y="6383923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9D9377B-A66D-477E-8464-5F55B4763995}" type="slidenum">
              <a:rPr lang="en-US" sz="1600" smtClean="0">
                <a:solidFill>
                  <a:srgbClr val="FFFFFF"/>
                </a:solidFill>
                <a:latin typeface="+mn-lt"/>
              </a:rPr>
              <a:t>‹#›</a:t>
            </a:fld>
            <a:endParaRPr lang="en-US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34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m.nih.gov/research/umls/rxnorm/index.html" TargetMode="External"/><Relationship Id="rId2" Type="http://schemas.openxmlformats.org/officeDocument/2006/relationships/hyperlink" Target="mailto:rxnorminfo@nlm.nih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>
            <a:normAutofit/>
          </a:bodyPr>
          <a:lstStyle/>
          <a:p>
            <a:r>
              <a:rPr lang="en-US" sz="4800" b="1" dirty="0"/>
              <a:t>RxNorm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1600200"/>
          </a:xfrm>
        </p:spPr>
        <p:txBody>
          <a:bodyPr>
            <a:normAutofit/>
          </a:bodyPr>
          <a:lstStyle/>
          <a:p>
            <a:pPr lvl="0"/>
            <a:r>
              <a:rPr lang="en-US" sz="2100" dirty="0">
                <a:solidFill>
                  <a:schemeClr val="tx1"/>
                </a:solidFill>
              </a:rPr>
              <a:t>In Hye Cho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National Library of Medicine (NLM)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National Institutes of Health (NIH)</a:t>
            </a:r>
          </a:p>
          <a:p>
            <a:pPr lvl="0"/>
            <a:r>
              <a:rPr lang="en-US" sz="2000" dirty="0">
                <a:solidFill>
                  <a:schemeClr val="tx1"/>
                </a:solidFill>
              </a:rPr>
              <a:t>U.S. Department of Health &amp; Human Services (HHS)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5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8DA8-99E2-40ED-9EDA-5B0E37659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RxNorm?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0E745-8FD1-4083-8845-DF7FC36C1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10515600" cy="44815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latin typeface="+mn-lt"/>
              </a:rPr>
              <a:t>National Drug Code (NDC) - unique, three-segment, numerical drug product identifier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4800" b="1" dirty="0">
              <a:latin typeface="Arial Black" panose="020B0A040201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800" dirty="0">
                <a:solidFill>
                  <a:srgbClr val="00B050"/>
                </a:solidFill>
                <a:latin typeface="Arial Black" panose="020B0A04020102020204" pitchFamily="34" charset="0"/>
              </a:rPr>
              <a:t>00143 </a:t>
            </a:r>
            <a:r>
              <a:rPr lang="en-US" sz="4800" dirty="0">
                <a:solidFill>
                  <a:srgbClr val="000000"/>
                </a:solidFill>
                <a:latin typeface="Arial Black" panose="020B0A04020102020204" pitchFamily="34" charset="0"/>
              </a:rPr>
              <a:t>– </a:t>
            </a:r>
            <a:r>
              <a:rPr lang="en-US" sz="4800" dirty="0">
                <a:solidFill>
                  <a:srgbClr val="00B0F0"/>
                </a:solidFill>
                <a:latin typeface="Arial Black" panose="020B0A04020102020204" pitchFamily="34" charset="0"/>
              </a:rPr>
              <a:t>3991 </a:t>
            </a:r>
            <a:r>
              <a:rPr lang="en-US" sz="4800" dirty="0">
                <a:solidFill>
                  <a:srgbClr val="000000"/>
                </a:solidFill>
                <a:latin typeface="Arial Black" panose="020B0A04020102020204" pitchFamily="34" charset="0"/>
              </a:rPr>
              <a:t>– </a:t>
            </a:r>
            <a:r>
              <a:rPr lang="en-US" sz="4800" dirty="0">
                <a:solidFill>
                  <a:srgbClr val="7030A0"/>
                </a:solidFill>
                <a:latin typeface="Arial Black" panose="020B0A04020102020204" pitchFamily="34" charset="0"/>
              </a:rPr>
              <a:t>01</a:t>
            </a:r>
            <a:endParaRPr lang="en-US" altLang="en-US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altLang="en-US" sz="4800" dirty="0">
                <a:solidFill>
                  <a:srgbClr val="7030A0"/>
                </a:solidFill>
                <a:latin typeface="Arial Black" panose="020B0A04020102020204" pitchFamily="34" charset="0"/>
              </a:rPr>
              <a:t>             </a:t>
            </a:r>
            <a:r>
              <a:rPr lang="en-US" altLang="en-US" dirty="0">
                <a:solidFill>
                  <a:srgbClr val="00B050"/>
                </a:solidFill>
              </a:rPr>
              <a:t>Labeler</a:t>
            </a:r>
            <a:r>
              <a:rPr lang="en-US" altLang="en-US" dirty="0">
                <a:solidFill>
                  <a:prstClr val="black"/>
                </a:solidFill>
              </a:rPr>
              <a:t>     -      </a:t>
            </a:r>
            <a:r>
              <a:rPr lang="en-US" altLang="en-US" dirty="0">
                <a:solidFill>
                  <a:srgbClr val="00B0F0"/>
                </a:solidFill>
              </a:rPr>
              <a:t>Product</a:t>
            </a:r>
            <a:r>
              <a:rPr lang="en-US" altLang="en-US" dirty="0">
                <a:solidFill>
                  <a:prstClr val="black"/>
                </a:solidFill>
              </a:rPr>
              <a:t>     -   </a:t>
            </a:r>
            <a:r>
              <a:rPr lang="en-US" altLang="en-US" dirty="0">
                <a:solidFill>
                  <a:srgbClr val="7030A0"/>
                </a:solidFill>
              </a:rPr>
              <a:t>Package                					                 </a:t>
            </a:r>
            <a:r>
              <a:rPr lang="en-US" altLang="en-US" dirty="0">
                <a:solidFill>
                  <a:srgbClr val="00B0F0"/>
                </a:solidFill>
              </a:rPr>
              <a:t>code</a:t>
            </a:r>
            <a:r>
              <a:rPr lang="en-US" altLang="en-US" b="1" dirty="0">
                <a:solidFill>
                  <a:srgbClr val="00B0F0"/>
                </a:solidFill>
              </a:rPr>
              <a:t>               </a:t>
            </a:r>
            <a:r>
              <a:rPr lang="en-US" altLang="en-US" dirty="0">
                <a:solidFill>
                  <a:srgbClr val="7030A0"/>
                </a:solidFill>
              </a:rPr>
              <a:t>size</a:t>
            </a:r>
            <a:endParaRPr lang="en-US" altLang="en-US" sz="18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3FB0C422-1449-499F-A4B1-DAB32B1D58F8}"/>
              </a:ext>
            </a:extLst>
          </p:cNvPr>
          <p:cNvSpPr/>
          <p:nvPr/>
        </p:nvSpPr>
        <p:spPr>
          <a:xfrm rot="16200000">
            <a:off x="3851748" y="3548519"/>
            <a:ext cx="307170" cy="16098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BA21361-7B28-4D45-909E-1840A94ACDE8}"/>
              </a:ext>
            </a:extLst>
          </p:cNvPr>
          <p:cNvSpPr/>
          <p:nvPr/>
        </p:nvSpPr>
        <p:spPr>
          <a:xfrm rot="16200000">
            <a:off x="6414449" y="3643380"/>
            <a:ext cx="307171" cy="136690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F222245-7CB2-4DBE-A51A-299E342FD8B0}"/>
              </a:ext>
            </a:extLst>
          </p:cNvPr>
          <p:cNvSpPr/>
          <p:nvPr/>
        </p:nvSpPr>
        <p:spPr>
          <a:xfrm rot="16200000">
            <a:off x="8395442" y="3954351"/>
            <a:ext cx="289422" cy="7272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33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6D98-06B7-4F7C-9BB6-CB8D0BE1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RxNorm?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5F67-EFC1-459A-BCC1-2ADD0741E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067" y="2067885"/>
            <a:ext cx="3293533" cy="34955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049502069303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00121-4727-10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00487990425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00591346853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54868570900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0591-3468-53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00378-6992-52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54868-5709-0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n-lt"/>
              </a:rPr>
              <a:t>00487-9904-01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BD42A-69C1-4207-A32C-05BB06BE1A58}"/>
              </a:ext>
            </a:extLst>
          </p:cNvPr>
          <p:cNvSpPr txBox="1"/>
          <p:nvPr/>
        </p:nvSpPr>
        <p:spPr>
          <a:xfrm>
            <a:off x="914400" y="1422948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Sample of National Drug Code (NDCs) from drug vocabularies: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F95EC-255E-40DA-8914-61934D73DE29}"/>
              </a:ext>
            </a:extLst>
          </p:cNvPr>
          <p:cNvSpPr/>
          <p:nvPr/>
        </p:nvSpPr>
        <p:spPr>
          <a:xfrm>
            <a:off x="6705600" y="1521603"/>
            <a:ext cx="381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00487-9904-01 </a:t>
            </a:r>
          </a:p>
          <a:p>
            <a:r>
              <a:rPr lang="en-US" sz="2400" dirty="0"/>
              <a:t>0487-9904-02</a:t>
            </a:r>
          </a:p>
          <a:p>
            <a:r>
              <a:rPr lang="en-US" sz="2400" dirty="0"/>
              <a:t>0487-9904-25</a:t>
            </a:r>
          </a:p>
          <a:p>
            <a:r>
              <a:rPr lang="en-US" sz="2400" dirty="0"/>
              <a:t>0378-6992-52</a:t>
            </a:r>
          </a:p>
          <a:p>
            <a:r>
              <a:rPr lang="en-US" sz="2400" dirty="0"/>
              <a:t>00378699252</a:t>
            </a:r>
          </a:p>
          <a:p>
            <a:r>
              <a:rPr lang="en-US" sz="2400" dirty="0"/>
              <a:t>00378699298</a:t>
            </a:r>
          </a:p>
          <a:p>
            <a:r>
              <a:rPr lang="en-US" sz="2400" dirty="0"/>
              <a:t>00487990401</a:t>
            </a:r>
          </a:p>
          <a:p>
            <a:r>
              <a:rPr lang="en-US" sz="2400" dirty="0"/>
              <a:t>00487990425</a:t>
            </a:r>
          </a:p>
          <a:p>
            <a:r>
              <a:rPr lang="en-US" sz="2400" dirty="0"/>
              <a:t>00591346853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2421A7-92EA-493D-B1F5-AEA4C04DA47A}"/>
              </a:ext>
            </a:extLst>
          </p:cNvPr>
          <p:cNvSpPr txBox="1"/>
          <p:nvPr/>
        </p:nvSpPr>
        <p:spPr>
          <a:xfrm>
            <a:off x="1066800" y="5523773"/>
            <a:ext cx="1040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v-SE" sz="2800" dirty="0">
                <a:solidFill>
                  <a:srgbClr val="C00000"/>
                </a:solidFill>
              </a:rPr>
              <a:t>Albuterol 0.417 MG/ML Inhalation Solution </a:t>
            </a:r>
            <a:r>
              <a:rPr lang="en-US" sz="2800" dirty="0">
                <a:solidFill>
                  <a:srgbClr val="C00000"/>
                </a:solidFill>
              </a:rPr>
              <a:t>(RXCUI 351136)</a:t>
            </a:r>
          </a:p>
        </p:txBody>
      </p:sp>
    </p:spTree>
    <p:extLst>
      <p:ext uri="{BB962C8B-B14F-4D97-AF65-F5344CB8AC3E}">
        <p14:creationId xmlns:p14="http://schemas.microsoft.com/office/powerpoint/2010/main" val="3406038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4299-577F-4242-9F27-393AF25AE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RxNorm created?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A6EF0145-1749-460D-996C-5C3CBB6F8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067926"/>
              </p:ext>
            </p:extLst>
          </p:nvPr>
        </p:nvGraphicFramePr>
        <p:xfrm>
          <a:off x="609600" y="1584906"/>
          <a:ext cx="10972800" cy="3916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6871B6B-261C-486F-8BC6-9803682DC96F}"/>
              </a:ext>
            </a:extLst>
          </p:cNvPr>
          <p:cNvSpPr txBox="1"/>
          <p:nvPr/>
        </p:nvSpPr>
        <p:spPr>
          <a:xfrm>
            <a:off x="838200" y="5486400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*Out-of-scope information does not receive a normalized name. Radiopharmaceuticals, medical devices, </a:t>
            </a:r>
            <a:r>
              <a:rPr lang="en-US" dirty="0" err="1"/>
              <a:t>homeopathics</a:t>
            </a:r>
            <a:r>
              <a:rPr lang="en-US" dirty="0"/>
              <a:t>, among others are out-of-scope.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3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CB85-13BB-451A-A53F-1842F64E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RxNorm Drug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2F0A-E151-49D4-8082-2BD1D428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Ingredient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+ </a:t>
            </a:r>
            <a:r>
              <a:rPr lang="en-US" dirty="0">
                <a:solidFill>
                  <a:srgbClr val="00B0F0"/>
                </a:solidFill>
              </a:rPr>
              <a:t>Strength</a:t>
            </a:r>
            <a:r>
              <a:rPr lang="en-US" dirty="0">
                <a:solidFill>
                  <a:prstClr val="black"/>
                </a:solidFill>
              </a:rPr>
              <a:t> + </a:t>
            </a:r>
            <a:r>
              <a:rPr lang="en-US" dirty="0">
                <a:solidFill>
                  <a:srgbClr val="7030A0"/>
                </a:solidFill>
              </a:rPr>
              <a:t>Dose form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Semantic Clinical Drug (SCD)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Basic building block for fully specified clinical drug names</a:t>
            </a:r>
          </a:p>
          <a:p>
            <a:pPr lvl="1"/>
            <a:endParaRPr lang="en-US" dirty="0"/>
          </a:p>
          <a:p>
            <a:r>
              <a:rPr lang="en-US" dirty="0"/>
              <a:t>Organizes and links source data with an RxNorm Concept Unique Identifier (RXCUI)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3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F840-EDF9-4E1A-AF57-4F46CC8C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RxNorm Drug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6FEDD-AFE2-402B-84FB-7918B8C82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Ingredient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+ </a:t>
            </a:r>
            <a:r>
              <a:rPr lang="en-US" dirty="0">
                <a:solidFill>
                  <a:srgbClr val="00B0F0"/>
                </a:solidFill>
              </a:rPr>
              <a:t>Strength</a:t>
            </a:r>
            <a:r>
              <a:rPr lang="en-US" dirty="0">
                <a:solidFill>
                  <a:prstClr val="black"/>
                </a:solidFill>
              </a:rPr>
              <a:t> + </a:t>
            </a:r>
            <a:r>
              <a:rPr lang="en-US" dirty="0">
                <a:solidFill>
                  <a:srgbClr val="7030A0"/>
                </a:solidFill>
              </a:rPr>
              <a:t>Dose form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any of the three elements is different between drugs, a different name and RXCUI is assigned</a:t>
            </a:r>
          </a:p>
          <a:p>
            <a:endParaRPr lang="en-US" dirty="0"/>
          </a:p>
          <a:p>
            <a:pPr lvl="0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Fluoxetine </a:t>
            </a:r>
            <a:r>
              <a:rPr lang="en-US" dirty="0">
                <a:solidFill>
                  <a:srgbClr val="00B0F0"/>
                </a:solidFill>
                <a:latin typeface="Calibri" pitchFamily="34" charset="0"/>
              </a:rPr>
              <a:t>20 MG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Oral Capsule </a:t>
            </a:r>
            <a:r>
              <a:rPr lang="en-US" dirty="0">
                <a:latin typeface="Calibri" pitchFamily="34" charset="0"/>
              </a:rPr>
              <a:t> RXCUI 310385</a:t>
            </a:r>
          </a:p>
          <a:p>
            <a:pPr lvl="0"/>
            <a:r>
              <a:rPr lang="en-US" dirty="0">
                <a:solidFill>
                  <a:srgbClr val="00B050"/>
                </a:solidFill>
                <a:latin typeface="Calibri" pitchFamily="34" charset="0"/>
              </a:rPr>
              <a:t>Fluoxetine </a:t>
            </a:r>
            <a:r>
              <a:rPr lang="en-US" dirty="0">
                <a:solidFill>
                  <a:srgbClr val="00B0F0"/>
                </a:solidFill>
                <a:latin typeface="Calibri" pitchFamily="34" charset="0"/>
              </a:rPr>
              <a:t>40 MG </a:t>
            </a:r>
            <a:r>
              <a:rPr lang="en-US" dirty="0">
                <a:solidFill>
                  <a:srgbClr val="7030A0"/>
                </a:solidFill>
                <a:latin typeface="Calibri" pitchFamily="34" charset="0"/>
              </a:rPr>
              <a:t>Oral Capsule  </a:t>
            </a:r>
            <a:r>
              <a:rPr lang="en-US" dirty="0">
                <a:latin typeface="Calibri" pitchFamily="34" charset="0"/>
              </a:rPr>
              <a:t>RXCUI 313989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6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B1A9-95D5-46C2-B3E7-D3DDDFC9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RxNorm Terminology Structured?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F26FA6F-83AF-4EF7-80CF-BFB21889F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922588"/>
              </p:ext>
            </p:extLst>
          </p:nvPr>
        </p:nvGraphicFramePr>
        <p:xfrm>
          <a:off x="761998" y="2362200"/>
          <a:ext cx="10668001" cy="3659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5596">
                  <a:extLst>
                    <a:ext uri="{9D8B030D-6E8A-4147-A177-3AD203B41FA5}">
                      <a16:colId xmlns:a16="http://schemas.microsoft.com/office/drawing/2014/main" val="1509727513"/>
                    </a:ext>
                  </a:extLst>
                </a:gridCol>
                <a:gridCol w="1964481">
                  <a:extLst>
                    <a:ext uri="{9D8B030D-6E8A-4147-A177-3AD203B41FA5}">
                      <a16:colId xmlns:a16="http://schemas.microsoft.com/office/drawing/2014/main" val="2182861334"/>
                    </a:ext>
                  </a:extLst>
                </a:gridCol>
                <a:gridCol w="1964481">
                  <a:extLst>
                    <a:ext uri="{9D8B030D-6E8A-4147-A177-3AD203B41FA5}">
                      <a16:colId xmlns:a16="http://schemas.microsoft.com/office/drawing/2014/main" val="1102458260"/>
                    </a:ext>
                  </a:extLst>
                </a:gridCol>
                <a:gridCol w="1964481">
                  <a:extLst>
                    <a:ext uri="{9D8B030D-6E8A-4147-A177-3AD203B41FA5}">
                      <a16:colId xmlns:a16="http://schemas.microsoft.com/office/drawing/2014/main" val="2432135555"/>
                    </a:ext>
                  </a:extLst>
                </a:gridCol>
                <a:gridCol w="2081080">
                  <a:extLst>
                    <a:ext uri="{9D8B030D-6E8A-4147-A177-3AD203B41FA5}">
                      <a16:colId xmlns:a16="http://schemas.microsoft.com/office/drawing/2014/main" val="2299065525"/>
                    </a:ext>
                  </a:extLst>
                </a:gridCol>
                <a:gridCol w="1847882">
                  <a:extLst>
                    <a:ext uri="{9D8B030D-6E8A-4147-A177-3AD203B41FA5}">
                      <a16:colId xmlns:a16="http://schemas.microsoft.com/office/drawing/2014/main" val="3201974669"/>
                    </a:ext>
                  </a:extLst>
                </a:gridCol>
              </a:tblGrid>
              <a:tr h="69909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TTY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Ingredient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Strength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Dose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Brand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dirty="0"/>
                        <a:t>RXCUI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346400"/>
                  </a:ext>
                </a:extLst>
              </a:tr>
              <a:tr h="369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Fluoxetine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4380292"/>
                  </a:ext>
                </a:extLst>
              </a:tr>
              <a:tr h="369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SCDC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Fluoxetine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 MG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330341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37100277"/>
                  </a:ext>
                </a:extLst>
              </a:tr>
              <a:tr h="369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SCDF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Fluoxetine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Oral Capsule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372231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7983787"/>
                  </a:ext>
                </a:extLst>
              </a:tr>
              <a:tr h="369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SCD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Fluoxetine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40 MG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Oral Capsule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313989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8802728"/>
                  </a:ext>
                </a:extLst>
              </a:tr>
              <a:tr h="369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SBD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Fluoxetine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40 MG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Oral Capsule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[Prozac]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261287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4648525"/>
                  </a:ext>
                </a:extLst>
              </a:tr>
              <a:tr h="369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SBDF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Fluoxetine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Oral Capsule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[Prozac]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93904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15649563"/>
                  </a:ext>
                </a:extLst>
              </a:tr>
              <a:tr h="369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SBDC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Fluoxetine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40 MG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[Prozac]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574512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43909781"/>
                  </a:ext>
                </a:extLst>
              </a:tr>
              <a:tr h="369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BN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Prozac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58827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675265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9E5345C-B8E9-4531-9A35-85B794F5E4A0}"/>
              </a:ext>
            </a:extLst>
          </p:cNvPr>
          <p:cNvSpPr/>
          <p:nvPr/>
        </p:nvSpPr>
        <p:spPr>
          <a:xfrm>
            <a:off x="876299" y="1417638"/>
            <a:ext cx="10439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Concepts at various levels of specificity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Labeled with term type (TTY); Identified with RXCUI</a:t>
            </a:r>
          </a:p>
        </p:txBody>
      </p:sp>
    </p:spTree>
    <p:extLst>
      <p:ext uri="{BB962C8B-B14F-4D97-AF65-F5344CB8AC3E}">
        <p14:creationId xmlns:p14="http://schemas.microsoft.com/office/powerpoint/2010/main" val="1329194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8541-E1D0-470B-BE00-625AF7B28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RxNorm Terminology Structured?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8D19-6897-48F6-94C0-93D9C18D2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n-US" sz="2800" b="1" dirty="0"/>
              <a:t>SCD – generic drug</a:t>
            </a:r>
          </a:p>
          <a:p>
            <a:pPr marL="457200" lvl="1" indent="0">
              <a:buNone/>
            </a:pPr>
            <a:r>
              <a:rPr lang="en-US" dirty="0"/>
              <a:t>    Pravastatin Sodium 20 MG Oral Tablet</a:t>
            </a:r>
          </a:p>
          <a:p>
            <a:pPr marL="457200" indent="-457200"/>
            <a:r>
              <a:rPr lang="en-US" sz="2800" b="1" dirty="0"/>
              <a:t>SBD – branded drug</a:t>
            </a:r>
          </a:p>
          <a:p>
            <a:pPr marL="457200" lvl="1" indent="-92075">
              <a:buNone/>
            </a:pPr>
            <a:r>
              <a:rPr lang="en-US" dirty="0"/>
              <a:t>     Pravastatin Sodium 20 MG Oral Tablet</a:t>
            </a:r>
            <a:r>
              <a:rPr lang="fr-FR" dirty="0"/>
              <a:t> [</a:t>
            </a:r>
            <a:r>
              <a:rPr lang="fr-FR" dirty="0" err="1"/>
              <a:t>Pravachol</a:t>
            </a:r>
            <a:r>
              <a:rPr lang="fr-FR" dirty="0"/>
              <a:t>]</a:t>
            </a:r>
          </a:p>
          <a:p>
            <a:pPr marL="365760" lvl="1" indent="0">
              <a:buNone/>
            </a:pPr>
            <a:endParaRPr lang="fr-FR" sz="2600" dirty="0"/>
          </a:p>
          <a:p>
            <a:pPr marL="457200" lvl="1" indent="-457200">
              <a:spcBef>
                <a:spcPts val="600"/>
              </a:spcBef>
            </a:pPr>
            <a:r>
              <a:rPr lang="en-US" b="1" dirty="0"/>
              <a:t>GPCK – generic pack</a:t>
            </a:r>
          </a:p>
          <a:p>
            <a:pPr marL="365760" lvl="2" indent="0">
              <a:spcBef>
                <a:spcPts val="600"/>
              </a:spcBef>
              <a:buNone/>
            </a:pPr>
            <a:r>
              <a:rPr lang="en-US" sz="2500" dirty="0"/>
              <a:t>     {30 (Aspirin 325 MG Oral Tablet) / 30 (Pravastatin Sodium 20 MG Oral Tablet) } Pack</a:t>
            </a:r>
          </a:p>
          <a:p>
            <a:pPr marL="4572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BPCK – branded pack</a:t>
            </a:r>
          </a:p>
          <a:p>
            <a:pPr marL="365760" lvl="2" indent="0">
              <a:spcBef>
                <a:spcPts val="600"/>
              </a:spcBef>
              <a:buNone/>
            </a:pPr>
            <a:r>
              <a:rPr lang="en-US" sz="2500" dirty="0"/>
              <a:t>     {30 (Aspirin 325 MG Oral Tablet) / 30 (Pravastatin Sodium 20 MG Oral Tablet</a:t>
            </a:r>
          </a:p>
          <a:p>
            <a:pPr marL="365760" lvl="2" indent="0">
              <a:spcBef>
                <a:spcPts val="600"/>
              </a:spcBef>
              <a:buNone/>
            </a:pPr>
            <a:r>
              <a:rPr lang="en-US" sz="2500" dirty="0"/>
              <a:t>     [Pravachol]) } Pack [</a:t>
            </a:r>
            <a:r>
              <a:rPr lang="en-US" sz="2500" dirty="0" err="1"/>
              <a:t>Pravigard</a:t>
            </a:r>
            <a:r>
              <a:rPr lang="en-US" sz="2500" dirty="0"/>
              <a:t> 325/20]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5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C6A9-2B0F-4271-A6B5-17AB3B55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RxNorm Terminology Structured?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A4FD-30C2-4967-8E8D-AF6A70956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Flexibility in the Data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Quantity Factor</a:t>
            </a:r>
          </a:p>
          <a:p>
            <a:pPr lvl="2"/>
            <a:r>
              <a:rPr lang="nl-NL" dirty="0">
                <a:solidFill>
                  <a:srgbClr val="FF0000"/>
                </a:solidFill>
              </a:rPr>
              <a:t>2500 MG </a:t>
            </a:r>
            <a:r>
              <a:rPr lang="nl-NL" dirty="0"/>
              <a:t>Androgel 0.01 MG/MG Topical Gel</a:t>
            </a:r>
          </a:p>
          <a:p>
            <a:pPr lvl="2"/>
            <a:r>
              <a:rPr lang="nl-NL" dirty="0">
                <a:solidFill>
                  <a:srgbClr val="FF0000"/>
                </a:solidFill>
              </a:rPr>
              <a:t>5000 MG </a:t>
            </a:r>
            <a:r>
              <a:rPr lang="nl-NL" dirty="0"/>
              <a:t>Androgel 0.01 MG/MG Topical Gel</a:t>
            </a:r>
          </a:p>
          <a:p>
            <a:pPr lvl="2"/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Qualitative Distinction</a:t>
            </a:r>
          </a:p>
          <a:p>
            <a:pPr lvl="2"/>
            <a:r>
              <a:rPr lang="fr-FR" dirty="0">
                <a:solidFill>
                  <a:srgbClr val="FF0000"/>
                </a:solidFill>
              </a:rPr>
              <a:t>Atrial Fibrillation </a:t>
            </a:r>
            <a:r>
              <a:rPr lang="fr-FR" dirty="0" err="1"/>
              <a:t>Sotalol</a:t>
            </a:r>
            <a:r>
              <a:rPr lang="fr-FR" dirty="0"/>
              <a:t> </a:t>
            </a:r>
            <a:r>
              <a:rPr lang="fr-FR" dirty="0" err="1"/>
              <a:t>Hydrochloride</a:t>
            </a:r>
            <a:r>
              <a:rPr lang="fr-FR" dirty="0"/>
              <a:t> 120 MG Oral Tablet</a:t>
            </a:r>
            <a:endParaRPr lang="en-US" dirty="0"/>
          </a:p>
          <a:p>
            <a:pPr lvl="2"/>
            <a:r>
              <a:rPr lang="en-US" dirty="0">
                <a:solidFill>
                  <a:srgbClr val="FF0000"/>
                </a:solidFill>
              </a:rPr>
              <a:t>Microencapsulated</a:t>
            </a:r>
            <a:r>
              <a:rPr lang="en-US" dirty="0"/>
              <a:t> Potassium Chloride 10 MEQ Extended Release Oral Tablet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95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108D-CCFB-453D-BF55-E5558B85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is the RxNorm Terminology Structured?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C0C8-AE6C-462E-ACAA-C464DA2F6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Relationships connect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SCD </a:t>
            </a:r>
            <a:r>
              <a:rPr lang="en-US" dirty="0" err="1">
                <a:solidFill>
                  <a:srgbClr val="FF0000"/>
                </a:solidFill>
              </a:rPr>
              <a:t>has_tradename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SBD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BPCK </a:t>
            </a:r>
            <a:r>
              <a:rPr lang="en-US" dirty="0">
                <a:solidFill>
                  <a:srgbClr val="FF0000"/>
                </a:solidFill>
              </a:rPr>
              <a:t>contains</a:t>
            </a:r>
            <a:r>
              <a:rPr lang="en-US" dirty="0"/>
              <a:t> SCD </a:t>
            </a:r>
            <a:r>
              <a:rPr lang="en-US" dirty="0" err="1">
                <a:solidFill>
                  <a:srgbClr val="FF0000"/>
                </a:solidFill>
              </a:rPr>
              <a:t>consists_of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SCDC </a:t>
            </a:r>
            <a:r>
              <a:rPr lang="en-US" dirty="0" err="1">
                <a:solidFill>
                  <a:srgbClr val="FF0000"/>
                </a:solidFill>
              </a:rPr>
              <a:t>has_ingredient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SBD </a:t>
            </a:r>
            <a:r>
              <a:rPr lang="en-US" dirty="0" err="1">
                <a:solidFill>
                  <a:srgbClr val="FF0000"/>
                </a:solidFill>
              </a:rPr>
              <a:t>has_doseform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DF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RXCUIs have associated attributes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NDC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RXN_HUMAN_DRUG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RXN_VET_DRUG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82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FAF9-BABA-4854-B412-8ADF769D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334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RxNorm Data Model</a:t>
            </a:r>
            <a:br>
              <a:rPr lang="en-US" dirty="0"/>
            </a:br>
            <a:r>
              <a:rPr lang="en-US" sz="2200" b="0" dirty="0">
                <a:solidFill>
                  <a:schemeClr val="accent2"/>
                </a:solidFill>
              </a:rPr>
              <a:t>https://www.nlm.nih.gov/research/umls/rxnorm/overview.html</a:t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/>
          </a:p>
        </p:txBody>
      </p:sp>
      <p:pic>
        <p:nvPicPr>
          <p:cNvPr id="4" name="Google Shape;293;p38">
            <a:extLst>
              <a:ext uri="{FF2B5EF4-FFF2-40B4-BE49-F238E27FC236}">
                <a16:creationId xmlns:a16="http://schemas.microsoft.com/office/drawing/2014/main" id="{31CFF371-9392-4A8A-ACBE-233366CBDDCA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310194" y="1309687"/>
            <a:ext cx="9571609" cy="5014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09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RxNorm?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10972800" cy="4481570"/>
          </a:xfrm>
        </p:spPr>
        <p:txBody>
          <a:bodyPr/>
          <a:lstStyle/>
          <a:p>
            <a:r>
              <a:rPr lang="en-US" dirty="0"/>
              <a:t>Drug terminology authored by NLM</a:t>
            </a:r>
          </a:p>
          <a:p>
            <a:endParaRPr lang="en-US" dirty="0"/>
          </a:p>
          <a:p>
            <a:pPr lvl="1"/>
            <a:r>
              <a:rPr lang="en-US" dirty="0"/>
              <a:t>Set of </a:t>
            </a:r>
            <a:r>
              <a:rPr lang="en-US"/>
              <a:t>normalized medication names </a:t>
            </a:r>
            <a:r>
              <a:rPr lang="en-US" dirty="0"/>
              <a:t>and codes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Terminology derived from other drug terminologies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Link between disparate drug terminologies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2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60C4-154F-4283-B6BA-A98F3EF9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4551"/>
            <a:ext cx="10856219" cy="743545"/>
          </a:xfrm>
        </p:spPr>
        <p:txBody>
          <a:bodyPr>
            <a:normAutofit fontScale="90000"/>
          </a:bodyPr>
          <a:lstStyle/>
          <a:p>
            <a:br>
              <a:rPr lang="en-US" sz="4900" b="1" dirty="0"/>
            </a:br>
            <a:r>
              <a:rPr lang="en-US" sz="4400" b="1" dirty="0"/>
              <a:t>RxNorm Data Files </a:t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21433-0AFF-46E3-8616-A5E09896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DBEFAE-4CEB-4DC4-B365-FE84690D8264}"/>
              </a:ext>
            </a:extLst>
          </p:cNvPr>
          <p:cNvGrpSpPr/>
          <p:nvPr/>
        </p:nvGrpSpPr>
        <p:grpSpPr>
          <a:xfrm>
            <a:off x="1603513" y="1585927"/>
            <a:ext cx="4099053" cy="2174975"/>
            <a:chOff x="837256" y="1556921"/>
            <a:chExt cx="3366012" cy="2175201"/>
          </a:xfrm>
        </p:grpSpPr>
        <p:grpSp>
          <p:nvGrpSpPr>
            <p:cNvPr id="5" name="Google Shape;309;p40">
              <a:extLst>
                <a:ext uri="{FF2B5EF4-FFF2-40B4-BE49-F238E27FC236}">
                  <a16:creationId xmlns:a16="http://schemas.microsoft.com/office/drawing/2014/main" id="{BA267F87-3C42-4841-99F7-416343758C6C}"/>
                </a:ext>
              </a:extLst>
            </p:cNvPr>
            <p:cNvGrpSpPr/>
            <p:nvPr/>
          </p:nvGrpSpPr>
          <p:grpSpPr>
            <a:xfrm>
              <a:off x="1061237" y="1810721"/>
              <a:ext cx="3046359" cy="1797244"/>
              <a:chOff x="-48302" y="-1"/>
              <a:chExt cx="3046359" cy="1797244"/>
            </a:xfrm>
          </p:grpSpPr>
          <p:sp>
            <p:nvSpPr>
              <p:cNvPr id="6" name="Google Shape;310;p40">
                <a:extLst>
                  <a:ext uri="{FF2B5EF4-FFF2-40B4-BE49-F238E27FC236}">
                    <a16:creationId xmlns:a16="http://schemas.microsoft.com/office/drawing/2014/main" id="{2F5F4DA7-2AC3-4913-B6D3-B47EE726E00E}"/>
                  </a:ext>
                </a:extLst>
              </p:cNvPr>
              <p:cNvSpPr/>
              <p:nvPr/>
            </p:nvSpPr>
            <p:spPr>
              <a:xfrm rot="16200000">
                <a:off x="-451271" y="409094"/>
                <a:ext cx="1797244" cy="979053"/>
              </a:xfrm>
              <a:prstGeom prst="flowChartManualOperation">
                <a:avLst/>
              </a:prstGeom>
              <a:solidFill>
                <a:srgbClr val="00B0F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11;p40">
                <a:extLst>
                  <a:ext uri="{FF2B5EF4-FFF2-40B4-BE49-F238E27FC236}">
                    <a16:creationId xmlns:a16="http://schemas.microsoft.com/office/drawing/2014/main" id="{0D16BE6E-2585-4FEB-8AF6-1821678B5046}"/>
                  </a:ext>
                </a:extLst>
              </p:cNvPr>
              <p:cNvSpPr txBox="1"/>
              <p:nvPr/>
            </p:nvSpPr>
            <p:spPr>
              <a:xfrm>
                <a:off x="-48302" y="412536"/>
                <a:ext cx="1038204" cy="1053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3500" tIns="0" rIns="6447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200" b="1" i="0" u="none" strike="noStrike" cap="none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rPr>
                  <a:t>RXNCONSO</a:t>
                </a:r>
                <a:endParaRPr lang="en-US" sz="1200" b="1" dirty="0">
                  <a:solidFill>
                    <a:schemeClr val="bg1"/>
                  </a:solidFill>
                  <a:sym typeface="Arial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100" b="0" i="0" u="none" strike="noStrike" cap="none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rPr>
                  <a:t>Names &amp; Codes</a:t>
                </a:r>
              </a:p>
              <a:p>
                <a:pPr marL="0" marR="0" lvl="1" algn="l" rtl="0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</a:pPr>
                <a:endParaRPr sz="1200" dirty="0">
                  <a:solidFill>
                    <a:schemeClr val="bg1"/>
                  </a:solidFill>
                </a:endParaRPr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12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</a:pPr>
                <a:r>
                  <a:rPr lang="en-US" sz="1200" b="0" i="0" u="none" strike="noStrike" cap="none" dirty="0">
                    <a:solidFill>
                      <a:schemeClr val="bg1"/>
                    </a:solidFill>
                    <a:latin typeface="Arial"/>
                    <a:ea typeface="Arial"/>
                    <a:cs typeface="Arial"/>
                    <a:sym typeface="Arial"/>
                  </a:rPr>
                  <a:t>RXCUI</a:t>
                </a:r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12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</a:pPr>
                <a:r>
                  <a:rPr lang="en-US" sz="1200" dirty="0">
                    <a:solidFill>
                      <a:schemeClr val="bg1"/>
                    </a:solidFill>
                    <a:latin typeface="Arial"/>
                    <a:cs typeface="Arial"/>
                    <a:sym typeface="Arial"/>
                  </a:rPr>
                  <a:t>STR</a:t>
                </a:r>
                <a:endParaRPr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Google Shape;312;p40">
                <a:extLst>
                  <a:ext uri="{FF2B5EF4-FFF2-40B4-BE49-F238E27FC236}">
                    <a16:creationId xmlns:a16="http://schemas.microsoft.com/office/drawing/2014/main" id="{2F7B466A-2E17-4C25-8B6F-6970BA505FC3}"/>
                  </a:ext>
                </a:extLst>
              </p:cNvPr>
              <p:cNvSpPr/>
              <p:nvPr/>
            </p:nvSpPr>
            <p:spPr>
              <a:xfrm rot="-5400000">
                <a:off x="597569" y="409545"/>
                <a:ext cx="1755607" cy="936515"/>
              </a:xfrm>
              <a:prstGeom prst="flowChartManualOperation">
                <a:avLst/>
              </a:prstGeom>
              <a:solidFill>
                <a:srgbClr val="00B0F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13;p40">
                <a:extLst>
                  <a:ext uri="{FF2B5EF4-FFF2-40B4-BE49-F238E27FC236}">
                    <a16:creationId xmlns:a16="http://schemas.microsoft.com/office/drawing/2014/main" id="{F95B88A8-3724-406D-B0DF-FCAFA323F2BA}"/>
                  </a:ext>
                </a:extLst>
              </p:cNvPr>
              <p:cNvSpPr txBox="1"/>
              <p:nvPr/>
            </p:nvSpPr>
            <p:spPr>
              <a:xfrm>
                <a:off x="1033627" y="406856"/>
                <a:ext cx="936515" cy="1053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3500" tIns="0" rIns="6447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2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RXNREL</a:t>
                </a:r>
                <a:endParaRPr lang="en-US" sz="1200" b="1" dirty="0">
                  <a:sym typeface="Arial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1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Relationships</a:t>
                </a: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200" dirty="0"/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12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</a:pPr>
                <a:r>
                  <a:rPr lang="en-US"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RXCUI1</a:t>
                </a:r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12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</a:pPr>
                <a:r>
                  <a:rPr lang="en-US" sz="1200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RXCUI2</a:t>
                </a:r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12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</a:pPr>
                <a:r>
                  <a:rPr lang="en-US" sz="1200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RELA</a:t>
                </a:r>
                <a:endParaRPr sz="1200" dirty="0"/>
              </a:p>
            </p:txBody>
          </p:sp>
          <p:sp>
            <p:nvSpPr>
              <p:cNvPr id="10" name="Google Shape;314;p40">
                <a:extLst>
                  <a:ext uri="{FF2B5EF4-FFF2-40B4-BE49-F238E27FC236}">
                    <a16:creationId xmlns:a16="http://schemas.microsoft.com/office/drawing/2014/main" id="{C944D1CB-EB97-4152-8179-E9B6711C55E8}"/>
                  </a:ext>
                </a:extLst>
              </p:cNvPr>
              <p:cNvSpPr/>
              <p:nvPr/>
            </p:nvSpPr>
            <p:spPr>
              <a:xfrm rot="-5400000">
                <a:off x="1604323" y="409545"/>
                <a:ext cx="1755607" cy="936515"/>
              </a:xfrm>
              <a:prstGeom prst="flowChartManualOperation">
                <a:avLst/>
              </a:prstGeom>
              <a:solidFill>
                <a:srgbClr val="00B0F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15;p40">
                <a:extLst>
                  <a:ext uri="{FF2B5EF4-FFF2-40B4-BE49-F238E27FC236}">
                    <a16:creationId xmlns:a16="http://schemas.microsoft.com/office/drawing/2014/main" id="{2F8CC15A-6E44-4AD4-B2AD-1705E3953FD0}"/>
                  </a:ext>
                </a:extLst>
              </p:cNvPr>
              <p:cNvSpPr txBox="1"/>
              <p:nvPr/>
            </p:nvSpPr>
            <p:spPr>
              <a:xfrm>
                <a:off x="2061542" y="415151"/>
                <a:ext cx="936515" cy="1053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3500" tIns="0" rIns="6447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2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RXNSAT</a:t>
                </a:r>
                <a:endParaRPr lang="en-US" sz="1200" b="1" dirty="0">
                  <a:sym typeface="Arial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1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Attributes</a:t>
                </a:r>
              </a:p>
              <a:p>
                <a:pPr marL="0" marR="0" lvl="1" algn="l" rtl="0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</a:pPr>
                <a:endParaRPr sz="1200" dirty="0"/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12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</a:pPr>
                <a:r>
                  <a:rPr lang="en-US" sz="12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NDC</a:t>
                </a:r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12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Char char="•"/>
                </a:pPr>
                <a:r>
                  <a:rPr lang="en-US" sz="1200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RXCUI</a:t>
                </a:r>
              </a:p>
            </p:txBody>
          </p:sp>
        </p:grpSp>
        <p:sp>
          <p:nvSpPr>
            <p:cNvPr id="12" name="Google Shape;316;p40">
              <a:extLst>
                <a:ext uri="{FF2B5EF4-FFF2-40B4-BE49-F238E27FC236}">
                  <a16:creationId xmlns:a16="http://schemas.microsoft.com/office/drawing/2014/main" id="{AADD96A8-21F7-4463-822A-007D3AD2F5FD}"/>
                </a:ext>
              </a:extLst>
            </p:cNvPr>
            <p:cNvSpPr/>
            <p:nvPr/>
          </p:nvSpPr>
          <p:spPr>
            <a:xfrm>
              <a:off x="837256" y="1556921"/>
              <a:ext cx="3366012" cy="2175201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6C84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7;p40">
              <a:extLst>
                <a:ext uri="{FF2B5EF4-FFF2-40B4-BE49-F238E27FC236}">
                  <a16:creationId xmlns:a16="http://schemas.microsoft.com/office/drawing/2014/main" id="{8E5D3E1D-D9A5-449E-BA23-BF4752E5845C}"/>
                </a:ext>
              </a:extLst>
            </p:cNvPr>
            <p:cNvSpPr txBox="1"/>
            <p:nvPr/>
          </p:nvSpPr>
          <p:spPr>
            <a:xfrm>
              <a:off x="2147315" y="1581131"/>
              <a:ext cx="10617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Main Content</a:t>
              </a:r>
              <a:endParaRPr sz="1200" b="1" dirty="0"/>
            </a:p>
          </p:txBody>
        </p:sp>
      </p:grpSp>
      <p:grpSp>
        <p:nvGrpSpPr>
          <p:cNvPr id="14" name="Google Shape;328;p40">
            <a:extLst>
              <a:ext uri="{FF2B5EF4-FFF2-40B4-BE49-F238E27FC236}">
                <a16:creationId xmlns:a16="http://schemas.microsoft.com/office/drawing/2014/main" id="{274BB964-4AC2-48BD-8A79-8AFB4AB2A268}"/>
              </a:ext>
            </a:extLst>
          </p:cNvPr>
          <p:cNvGrpSpPr/>
          <p:nvPr/>
        </p:nvGrpSpPr>
        <p:grpSpPr>
          <a:xfrm>
            <a:off x="8071846" y="1842471"/>
            <a:ext cx="2342775" cy="1752655"/>
            <a:chOff x="-32015" y="-9185"/>
            <a:chExt cx="2009783" cy="1674707"/>
          </a:xfrm>
          <a:solidFill>
            <a:srgbClr val="00B0F0"/>
          </a:solidFill>
        </p:grpSpPr>
        <p:sp>
          <p:nvSpPr>
            <p:cNvPr id="15" name="Google Shape;329;p40">
              <a:extLst>
                <a:ext uri="{FF2B5EF4-FFF2-40B4-BE49-F238E27FC236}">
                  <a16:creationId xmlns:a16="http://schemas.microsoft.com/office/drawing/2014/main" id="{F6F012EF-1211-4880-AF40-1F602CDB3D45}"/>
                </a:ext>
              </a:extLst>
            </p:cNvPr>
            <p:cNvSpPr/>
            <p:nvPr/>
          </p:nvSpPr>
          <p:spPr>
            <a:xfrm rot="16200000">
              <a:off x="-388682" y="347482"/>
              <a:ext cx="1665522" cy="952187"/>
            </a:xfrm>
            <a:prstGeom prst="flowChartManualOperation">
              <a:avLst/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0;p40">
              <a:extLst>
                <a:ext uri="{FF2B5EF4-FFF2-40B4-BE49-F238E27FC236}">
                  <a16:creationId xmlns:a16="http://schemas.microsoft.com/office/drawing/2014/main" id="{7EB0CABA-7124-4220-83C7-80C17BCD87F6}"/>
                </a:ext>
              </a:extLst>
            </p:cNvPr>
            <p:cNvSpPr txBox="1"/>
            <p:nvPr/>
          </p:nvSpPr>
          <p:spPr>
            <a:xfrm>
              <a:off x="11336" y="349472"/>
              <a:ext cx="865091" cy="57482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82550" tIns="0" rIns="8495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RXNSAB</a:t>
              </a:r>
              <a:endParaRPr lang="en-US" sz="1200" b="1" dirty="0"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Source Information</a:t>
              </a:r>
              <a:endParaRPr lang="en-US" sz="1100" dirty="0">
                <a:solidFill>
                  <a:schemeClr val="lt1"/>
                </a:solidFill>
                <a:latin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SLC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SCC</a:t>
              </a:r>
              <a:endParaRPr sz="1200" dirty="0"/>
            </a:p>
          </p:txBody>
        </p:sp>
        <p:sp>
          <p:nvSpPr>
            <p:cNvPr id="17" name="Google Shape;331;p40">
              <a:extLst>
                <a:ext uri="{FF2B5EF4-FFF2-40B4-BE49-F238E27FC236}">
                  <a16:creationId xmlns:a16="http://schemas.microsoft.com/office/drawing/2014/main" id="{06386FFF-29F5-45A7-AAD4-0422A08E4D36}"/>
                </a:ext>
              </a:extLst>
            </p:cNvPr>
            <p:cNvSpPr/>
            <p:nvPr/>
          </p:nvSpPr>
          <p:spPr>
            <a:xfrm rot="-5400000">
              <a:off x="668914" y="356667"/>
              <a:ext cx="1665522" cy="952187"/>
            </a:xfrm>
            <a:prstGeom prst="flowChartManualOperation">
              <a:avLst/>
            </a:prstGeom>
            <a:grp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2;p40">
              <a:extLst>
                <a:ext uri="{FF2B5EF4-FFF2-40B4-BE49-F238E27FC236}">
                  <a16:creationId xmlns:a16="http://schemas.microsoft.com/office/drawing/2014/main" id="{A0F29666-3AE9-484C-8FAF-21D7C7EC7F96}"/>
                </a:ext>
              </a:extLst>
            </p:cNvPr>
            <p:cNvSpPr txBox="1"/>
            <p:nvPr/>
          </p:nvSpPr>
          <p:spPr>
            <a:xfrm>
              <a:off x="1055224" y="328775"/>
              <a:ext cx="887075" cy="59552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82550" tIns="0" rIns="8495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RXNDOC</a:t>
              </a:r>
              <a:endParaRPr lang="en-US" sz="1200" b="1" dirty="0"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1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Type Explanation</a:t>
              </a:r>
              <a:endParaRPr lang="en-US" sz="1100" dirty="0">
                <a:solidFill>
                  <a:schemeClr val="lt1"/>
                </a:solidFill>
                <a:latin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KEY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EXPL</a:t>
              </a:r>
              <a:endParaRPr sz="1200" dirty="0"/>
            </a:p>
          </p:txBody>
        </p:sp>
      </p:grpSp>
      <p:grpSp>
        <p:nvGrpSpPr>
          <p:cNvPr id="19" name="Google Shape;333;p40">
            <a:extLst>
              <a:ext uri="{FF2B5EF4-FFF2-40B4-BE49-F238E27FC236}">
                <a16:creationId xmlns:a16="http://schemas.microsoft.com/office/drawing/2014/main" id="{507182D6-9972-4EB2-A120-59AC02F49D75}"/>
              </a:ext>
            </a:extLst>
          </p:cNvPr>
          <p:cNvGrpSpPr/>
          <p:nvPr/>
        </p:nvGrpSpPr>
        <p:grpSpPr>
          <a:xfrm>
            <a:off x="6780426" y="1840530"/>
            <a:ext cx="1341954" cy="1853306"/>
            <a:chOff x="3" y="-1"/>
            <a:chExt cx="1306429" cy="2340809"/>
          </a:xfrm>
        </p:grpSpPr>
        <p:sp>
          <p:nvSpPr>
            <p:cNvPr id="20" name="Google Shape;334;p40">
              <a:extLst>
                <a:ext uri="{FF2B5EF4-FFF2-40B4-BE49-F238E27FC236}">
                  <a16:creationId xmlns:a16="http://schemas.microsoft.com/office/drawing/2014/main" id="{B5D9657C-7697-4A84-AB28-9F6BB96F81F8}"/>
                </a:ext>
              </a:extLst>
            </p:cNvPr>
            <p:cNvSpPr/>
            <p:nvPr/>
          </p:nvSpPr>
          <p:spPr>
            <a:xfrm rot="16200000">
              <a:off x="-597610" y="597612"/>
              <a:ext cx="2340809" cy="1145584"/>
            </a:xfrm>
            <a:prstGeom prst="flowChartManualOperation">
              <a:avLst/>
            </a:prstGeom>
            <a:solidFill>
              <a:srgbClr val="00B0F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5;p40">
              <a:extLst>
                <a:ext uri="{FF2B5EF4-FFF2-40B4-BE49-F238E27FC236}">
                  <a16:creationId xmlns:a16="http://schemas.microsoft.com/office/drawing/2014/main" id="{0E362D36-961A-40AD-ADA8-F7CDC3C298A6}"/>
                </a:ext>
              </a:extLst>
            </p:cNvPr>
            <p:cNvSpPr txBox="1"/>
            <p:nvPr/>
          </p:nvSpPr>
          <p:spPr>
            <a:xfrm>
              <a:off x="19477" y="476535"/>
              <a:ext cx="1286955" cy="894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0" rIns="92725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RXNSTY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0" i="0" u="none" strike="noStrike" cap="none" dirty="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Semantic Types</a:t>
              </a:r>
            </a:p>
            <a:p>
              <a:pPr marL="0" marR="0" lvl="1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rgbClr val="000000"/>
                </a:buClr>
                <a:buSzPts val="900"/>
              </a:pPr>
              <a:endParaRPr lang="en-US" sz="110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RXCUI</a:t>
              </a: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368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l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STY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marR="0" lvl="1" indent="-14287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rgbClr val="000000"/>
                </a:buClr>
                <a:buSzPts val="1125"/>
                <a:buFont typeface="Arial"/>
                <a:buNone/>
              </a:pPr>
              <a:endParaRPr sz="1125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336;p40">
            <a:extLst>
              <a:ext uri="{FF2B5EF4-FFF2-40B4-BE49-F238E27FC236}">
                <a16:creationId xmlns:a16="http://schemas.microsoft.com/office/drawing/2014/main" id="{6B215079-30D7-4425-BAE8-031307B5A071}"/>
              </a:ext>
            </a:extLst>
          </p:cNvPr>
          <p:cNvSpPr/>
          <p:nvPr/>
        </p:nvSpPr>
        <p:spPr>
          <a:xfrm>
            <a:off x="6489435" y="1579926"/>
            <a:ext cx="4099053" cy="218097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6C84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37;p40">
            <a:extLst>
              <a:ext uri="{FF2B5EF4-FFF2-40B4-BE49-F238E27FC236}">
                <a16:creationId xmlns:a16="http://schemas.microsoft.com/office/drawing/2014/main" id="{72271609-55AA-48E3-A02D-61A43AFAF757}"/>
              </a:ext>
            </a:extLst>
          </p:cNvPr>
          <p:cNvSpPr txBox="1"/>
          <p:nvPr/>
        </p:nvSpPr>
        <p:spPr>
          <a:xfrm>
            <a:off x="8230022" y="1610134"/>
            <a:ext cx="9504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Metadata</a:t>
            </a:r>
            <a:endParaRPr sz="1200" b="1" dirty="0"/>
          </a:p>
        </p:txBody>
      </p:sp>
      <p:grpSp>
        <p:nvGrpSpPr>
          <p:cNvPr id="24" name="Google Shape;318;p40">
            <a:extLst>
              <a:ext uri="{FF2B5EF4-FFF2-40B4-BE49-F238E27FC236}">
                <a16:creationId xmlns:a16="http://schemas.microsoft.com/office/drawing/2014/main" id="{571A6E1E-5BEA-4561-8E1A-E52FE0F72172}"/>
              </a:ext>
            </a:extLst>
          </p:cNvPr>
          <p:cNvGrpSpPr/>
          <p:nvPr/>
        </p:nvGrpSpPr>
        <p:grpSpPr>
          <a:xfrm>
            <a:off x="3617218" y="3871003"/>
            <a:ext cx="5298182" cy="2231045"/>
            <a:chOff x="2304141" y="4234386"/>
            <a:chExt cx="5589839" cy="2404140"/>
          </a:xfrm>
        </p:grpSpPr>
        <p:grpSp>
          <p:nvGrpSpPr>
            <p:cNvPr id="25" name="Google Shape;319;p40">
              <a:extLst>
                <a:ext uri="{FF2B5EF4-FFF2-40B4-BE49-F238E27FC236}">
                  <a16:creationId xmlns:a16="http://schemas.microsoft.com/office/drawing/2014/main" id="{35DED4B1-CF25-434C-8196-97FE0372B310}"/>
                </a:ext>
              </a:extLst>
            </p:cNvPr>
            <p:cNvGrpSpPr/>
            <p:nvPr/>
          </p:nvGrpSpPr>
          <p:grpSpPr>
            <a:xfrm>
              <a:off x="2503775" y="4407691"/>
              <a:ext cx="5209217" cy="2178748"/>
              <a:chOff x="-466062" y="-74404"/>
              <a:chExt cx="5209217" cy="2178748"/>
            </a:xfrm>
          </p:grpSpPr>
          <p:sp>
            <p:nvSpPr>
              <p:cNvPr id="27" name="Google Shape;320;p40">
                <a:extLst>
                  <a:ext uri="{FF2B5EF4-FFF2-40B4-BE49-F238E27FC236}">
                    <a16:creationId xmlns:a16="http://schemas.microsoft.com/office/drawing/2014/main" id="{98C23A13-A09F-4453-B482-7FEC13EF34CF}"/>
                  </a:ext>
                </a:extLst>
              </p:cNvPr>
              <p:cNvSpPr/>
              <p:nvPr/>
            </p:nvSpPr>
            <p:spPr>
              <a:xfrm rot="16200000">
                <a:off x="-682909" y="142443"/>
                <a:ext cx="2126062" cy="1692368"/>
              </a:xfrm>
              <a:prstGeom prst="flowChartManualOperation">
                <a:avLst/>
              </a:prstGeom>
              <a:solidFill>
                <a:srgbClr val="00B0F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21;p40">
                <a:extLst>
                  <a:ext uri="{FF2B5EF4-FFF2-40B4-BE49-F238E27FC236}">
                    <a16:creationId xmlns:a16="http://schemas.microsoft.com/office/drawing/2014/main" id="{B8F434E0-A0CE-4824-BE76-6F839925AA0F}"/>
                  </a:ext>
                </a:extLst>
              </p:cNvPr>
              <p:cNvSpPr txBox="1"/>
              <p:nvPr/>
            </p:nvSpPr>
            <p:spPr>
              <a:xfrm>
                <a:off x="-341631" y="610946"/>
                <a:ext cx="1183644" cy="1004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4450" tIns="0" rIns="459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12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RXNCUI</a:t>
                </a:r>
                <a:endParaRPr sz="1200" b="1" dirty="0"/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245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-US" sz="10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VER_START</a:t>
                </a:r>
                <a:endParaRPr sz="1000" dirty="0"/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75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-US" sz="10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VER_END</a:t>
                </a:r>
                <a:endParaRPr sz="1000" dirty="0"/>
              </a:p>
            </p:txBody>
          </p:sp>
          <p:sp>
            <p:nvSpPr>
              <p:cNvPr id="29" name="Google Shape;322;p40">
                <a:extLst>
                  <a:ext uri="{FF2B5EF4-FFF2-40B4-BE49-F238E27FC236}">
                    <a16:creationId xmlns:a16="http://schemas.microsoft.com/office/drawing/2014/main" id="{1121563D-8ED4-4945-ABE5-8E81FC341894}"/>
                  </a:ext>
                </a:extLst>
              </p:cNvPr>
              <p:cNvSpPr/>
              <p:nvPr/>
            </p:nvSpPr>
            <p:spPr>
              <a:xfrm rot="16200000">
                <a:off x="1047844" y="208525"/>
                <a:ext cx="2138492" cy="1653146"/>
              </a:xfrm>
              <a:prstGeom prst="flowChartManualOperation">
                <a:avLst/>
              </a:prstGeom>
              <a:solidFill>
                <a:srgbClr val="00B0F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23;p40">
                <a:extLst>
                  <a:ext uri="{FF2B5EF4-FFF2-40B4-BE49-F238E27FC236}">
                    <a16:creationId xmlns:a16="http://schemas.microsoft.com/office/drawing/2014/main" id="{122DAF84-E392-40A7-87AA-8CA72CD4AF98}"/>
                  </a:ext>
                </a:extLst>
              </p:cNvPr>
              <p:cNvSpPr txBox="1"/>
              <p:nvPr/>
            </p:nvSpPr>
            <p:spPr>
              <a:xfrm>
                <a:off x="1352017" y="587877"/>
                <a:ext cx="1591646" cy="11651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4450" tIns="0" rIns="459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12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RXNCUICHANGES</a:t>
                </a:r>
                <a:endParaRPr sz="1200" b="1" dirty="0"/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245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-US" sz="10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OLD_RXCUI</a:t>
                </a:r>
                <a:endParaRPr sz="1000" dirty="0"/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75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-US" sz="10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NEW_RXCUI</a:t>
                </a:r>
                <a:endParaRPr sz="1000" dirty="0"/>
              </a:p>
            </p:txBody>
          </p:sp>
          <p:sp>
            <p:nvSpPr>
              <p:cNvPr id="31" name="Google Shape;324;p40">
                <a:extLst>
                  <a:ext uri="{FF2B5EF4-FFF2-40B4-BE49-F238E27FC236}">
                    <a16:creationId xmlns:a16="http://schemas.microsoft.com/office/drawing/2014/main" id="{65ABA15B-CDB1-4033-9B78-B3947D35EDD1}"/>
                  </a:ext>
                </a:extLst>
              </p:cNvPr>
              <p:cNvSpPr/>
              <p:nvPr/>
            </p:nvSpPr>
            <p:spPr>
              <a:xfrm rot="16200000">
                <a:off x="2899186" y="204987"/>
                <a:ext cx="1972868" cy="1701885"/>
              </a:xfrm>
              <a:prstGeom prst="flowChartManualOperation">
                <a:avLst/>
              </a:prstGeom>
              <a:solidFill>
                <a:srgbClr val="00B0F0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5;p40">
                <a:extLst>
                  <a:ext uri="{FF2B5EF4-FFF2-40B4-BE49-F238E27FC236}">
                    <a16:creationId xmlns:a16="http://schemas.microsoft.com/office/drawing/2014/main" id="{D02B75E3-77EF-43B8-A7CA-1CEB8A154BBA}"/>
                  </a:ext>
                </a:extLst>
              </p:cNvPr>
              <p:cNvSpPr txBox="1"/>
              <p:nvPr/>
            </p:nvSpPr>
            <p:spPr>
              <a:xfrm>
                <a:off x="3028084" y="532314"/>
                <a:ext cx="1715071" cy="12131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4450" tIns="0" rIns="45925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-US" sz="1200" b="1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RXNATOMARCHIVE</a:t>
                </a:r>
                <a:endParaRPr sz="1200" b="1" dirty="0"/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245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-US" sz="10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RXCUI</a:t>
                </a:r>
                <a:endParaRPr sz="1000" dirty="0"/>
              </a:p>
              <a:p>
                <a:pPr marL="57150" marR="0" lvl="1" indent="-57150" algn="l" rtl="0">
                  <a:lnSpc>
                    <a:spcPct val="90000"/>
                  </a:lnSpc>
                  <a:spcBef>
                    <a:spcPts val="75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Char char="•"/>
                </a:pPr>
                <a:r>
                  <a:rPr lang="en-US" sz="10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ARCHIVE_TIMESTAMP</a:t>
                </a:r>
                <a:endParaRPr sz="1000" dirty="0"/>
              </a:p>
            </p:txBody>
          </p:sp>
        </p:grpSp>
        <p:sp>
          <p:nvSpPr>
            <p:cNvPr id="26" name="Google Shape;326;p40">
              <a:extLst>
                <a:ext uri="{FF2B5EF4-FFF2-40B4-BE49-F238E27FC236}">
                  <a16:creationId xmlns:a16="http://schemas.microsoft.com/office/drawing/2014/main" id="{04E6879D-58B7-4497-9D4E-DC84BEC99049}"/>
                </a:ext>
              </a:extLst>
            </p:cNvPr>
            <p:cNvSpPr/>
            <p:nvPr/>
          </p:nvSpPr>
          <p:spPr>
            <a:xfrm>
              <a:off x="2304141" y="4234386"/>
              <a:ext cx="5589839" cy="2404140"/>
            </a:xfrm>
            <a:prstGeom prst="roundRect">
              <a:avLst>
                <a:gd name="adj" fmla="val 16667"/>
              </a:avLst>
            </a:prstGeom>
            <a:noFill/>
            <a:ln w="25400" cap="flat" cmpd="sng">
              <a:solidFill>
                <a:srgbClr val="6C84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27;p40">
            <a:extLst>
              <a:ext uri="{FF2B5EF4-FFF2-40B4-BE49-F238E27FC236}">
                <a16:creationId xmlns:a16="http://schemas.microsoft.com/office/drawing/2014/main" id="{055F9232-4A12-4FF3-BD93-C66166F53CFB}"/>
              </a:ext>
            </a:extLst>
          </p:cNvPr>
          <p:cNvSpPr txBox="1"/>
          <p:nvPr/>
        </p:nvSpPr>
        <p:spPr>
          <a:xfrm>
            <a:off x="5710000" y="3903558"/>
            <a:ext cx="1128570" cy="31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History</a:t>
            </a:r>
            <a:endParaRPr sz="1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BB3147-0AEA-4C7B-B527-0D7E165B3E4B}"/>
              </a:ext>
            </a:extLst>
          </p:cNvPr>
          <p:cNvSpPr/>
          <p:nvPr/>
        </p:nvSpPr>
        <p:spPr>
          <a:xfrm>
            <a:off x="1818726" y="1042371"/>
            <a:ext cx="8437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Nine pipe-separate text files loosely grouped into three categories: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877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E7C4-DCD4-4347-A846-2EDCDBB4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RxNorm Data Files: Main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FB1FE-A454-42A9-803C-201B13BC2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RXNCONSO</a:t>
            </a:r>
          </a:p>
          <a:p>
            <a:pPr lvl="1"/>
            <a:r>
              <a:rPr lang="en-US" dirty="0"/>
              <a:t>Names and Codes</a:t>
            </a:r>
          </a:p>
          <a:p>
            <a:pPr lvl="2"/>
            <a:r>
              <a:rPr lang="en-US" dirty="0"/>
              <a:t>Aspirin 100 MG Oral Tablet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RXNREL</a:t>
            </a:r>
          </a:p>
          <a:p>
            <a:pPr lvl="1"/>
            <a:r>
              <a:rPr lang="en-US" dirty="0"/>
              <a:t>Relationships and Codes</a:t>
            </a:r>
          </a:p>
          <a:p>
            <a:pPr lvl="2"/>
            <a:r>
              <a:rPr lang="en-US" dirty="0" err="1"/>
              <a:t>tradename_of</a:t>
            </a:r>
            <a:r>
              <a:rPr lang="en-US" dirty="0"/>
              <a:t> 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dirty="0"/>
              <a:t>RXNSAT</a:t>
            </a:r>
          </a:p>
          <a:p>
            <a:pPr lvl="1"/>
            <a:r>
              <a:rPr lang="en-US" dirty="0"/>
              <a:t>Attributes and Codes</a:t>
            </a:r>
          </a:p>
          <a:p>
            <a:pPr lvl="2"/>
            <a:r>
              <a:rPr lang="en-US" dirty="0"/>
              <a:t>NDC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4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8B9C-274D-43E7-AF0B-23C0F1C9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access RxNorm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36980-0B52-4E59-BC73-EC87AAC3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January 2020 Release:</a:t>
            </a:r>
          </a:p>
          <a:p>
            <a:pPr lvl="1"/>
            <a:r>
              <a:rPr lang="en-US" sz="4000" dirty="0"/>
              <a:t>Generic drugs	 (SCD)	36,927</a:t>
            </a:r>
          </a:p>
          <a:p>
            <a:pPr lvl="1"/>
            <a:r>
              <a:rPr lang="en-US" sz="4000" dirty="0"/>
              <a:t>Branded drugs (SBD)	22,758</a:t>
            </a:r>
          </a:p>
          <a:p>
            <a:pPr lvl="1"/>
            <a:r>
              <a:rPr lang="en-US" sz="4000" dirty="0"/>
              <a:t>Generic packs	(GPCK)	      621</a:t>
            </a:r>
          </a:p>
          <a:p>
            <a:pPr lvl="1"/>
            <a:r>
              <a:rPr lang="en-US" sz="4000" dirty="0"/>
              <a:t>Branded packs (BPCK)        685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7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4EFF-9FB7-4A93-9E18-32743C31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/>
              <a:t>How do I access RxNorm data?</a:t>
            </a:r>
            <a:br>
              <a:rPr lang="en-US" dirty="0"/>
            </a:br>
            <a:r>
              <a:rPr lang="en-US" sz="2200" b="0" dirty="0">
                <a:solidFill>
                  <a:schemeClr val="accent2"/>
                </a:solidFill>
              </a:rPr>
              <a:t>http://www.nlm.nih.gov/research/umls/rxnorm/</a:t>
            </a:r>
            <a:br>
              <a:rPr lang="en-US" sz="2200" b="1" dirty="0">
                <a:solidFill>
                  <a:srgbClr val="0070C0"/>
                </a:solidFill>
              </a:rPr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42629-D941-45DA-95FE-FBA79B99B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Monthly zip file*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Weekly updates for newly added FDA drug labels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Current </a:t>
            </a:r>
            <a:r>
              <a:rPr lang="en-US" dirty="0" err="1"/>
              <a:t>Prescribable</a:t>
            </a:r>
            <a:r>
              <a:rPr lang="en-US" dirty="0"/>
              <a:t> Content subset zip file</a:t>
            </a:r>
          </a:p>
          <a:p>
            <a:endParaRPr lang="en-US" dirty="0"/>
          </a:p>
          <a:p>
            <a:r>
              <a:rPr lang="en-US" dirty="0" err="1"/>
              <a:t>RxNav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RxNorm browser with add-on features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APIs – RxNorm, Current </a:t>
            </a:r>
            <a:r>
              <a:rPr lang="en-US" dirty="0" err="1"/>
              <a:t>Prescribable</a:t>
            </a:r>
            <a:r>
              <a:rPr lang="en-US" dirty="0"/>
              <a:t> Subset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*Requires a (free) UMLS license</a:t>
            </a:r>
            <a:endParaRPr lang="en-US" sz="1800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71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E206-0D1F-4190-9660-A3F16ABA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UMLS License</a:t>
            </a:r>
            <a:br>
              <a:rPr lang="en-US" dirty="0"/>
            </a:br>
            <a:r>
              <a:rPr lang="en-US" sz="2000" b="0" dirty="0">
                <a:solidFill>
                  <a:schemeClr val="accent2"/>
                </a:solidFill>
              </a:rPr>
              <a:t>https://uts.nlm.nih.gov/license.html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10B3-3076-4AE8-B455-182A513A9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481570"/>
          </a:xfrm>
        </p:spPr>
        <p:txBody>
          <a:bodyPr>
            <a:normAutofit/>
          </a:bodyPr>
          <a:lstStyle/>
          <a:p>
            <a:r>
              <a:rPr lang="en-US" dirty="0"/>
              <a:t>Proprietary and open data in RxNorm data set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Basic Usage Permissions and Restrictions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UMLS License </a:t>
            </a:r>
          </a:p>
          <a:p>
            <a:pPr lvl="2"/>
            <a:r>
              <a:rPr lang="en-US" dirty="0"/>
              <a:t>Source Restriction Level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Contact terminology sources directly for more information </a:t>
            </a:r>
          </a:p>
          <a:p>
            <a:pPr lvl="2"/>
            <a:r>
              <a:rPr lang="en-US" dirty="0"/>
              <a:t>RXNSAB.RRF file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78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9FEFA4-21A9-41A9-9A62-51F3E5CBD1D9}"/>
              </a:ext>
            </a:extLst>
          </p:cNvPr>
          <p:cNvSpPr txBox="1"/>
          <p:nvPr/>
        </p:nvSpPr>
        <p:spPr>
          <a:xfrm>
            <a:off x="1028700" y="234753"/>
            <a:ext cx="1005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	    </a:t>
            </a:r>
            <a:r>
              <a:rPr lang="en-US" sz="4000" b="1" dirty="0"/>
              <a:t>RxNorm Files Page</a:t>
            </a:r>
          </a:p>
          <a:p>
            <a:r>
              <a:rPr lang="en-US" sz="2400" dirty="0"/>
              <a:t>               </a:t>
            </a:r>
            <a:r>
              <a:rPr lang="en-US" sz="2000" dirty="0">
                <a:solidFill>
                  <a:schemeClr val="accent2"/>
                </a:solidFill>
              </a:rPr>
              <a:t>https://www.nlm.nih.gov/research/umls/rxnorm/docs/rxnormfiles.html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5E8589-31FA-4A01-A049-0DA7BB8DB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9829800" cy="46442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1C61F7-8959-42B1-A803-8CDCEE4D533A}"/>
              </a:ext>
            </a:extLst>
          </p:cNvPr>
          <p:cNvSpPr/>
          <p:nvPr/>
        </p:nvSpPr>
        <p:spPr>
          <a:xfrm>
            <a:off x="1408288" y="3581400"/>
            <a:ext cx="3468512" cy="1219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D3C87C-F1D8-49AA-B9B8-AF1096008800}"/>
              </a:ext>
            </a:extLst>
          </p:cNvPr>
          <p:cNvSpPr/>
          <p:nvPr/>
        </p:nvSpPr>
        <p:spPr>
          <a:xfrm>
            <a:off x="1408288" y="4865438"/>
            <a:ext cx="3468512" cy="12192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55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33F4-4E12-461F-A1EB-D74CC060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RxNorm Releases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0BEEB6-88AD-4C52-9377-F5953B373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924416"/>
              </p:ext>
            </p:extLst>
          </p:nvPr>
        </p:nvGraphicFramePr>
        <p:xfrm>
          <a:off x="1219200" y="1752600"/>
          <a:ext cx="9753600" cy="4215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43438166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171789951"/>
                    </a:ext>
                  </a:extLst>
                </a:gridCol>
              </a:tblGrid>
              <a:tr h="470006">
                <a:tc>
                  <a:txBody>
                    <a:bodyPr/>
                    <a:lstStyle/>
                    <a:p>
                      <a:r>
                        <a:rPr lang="en-US" dirty="0"/>
                        <a:t>RxNorm Release Description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Release Date/Timing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51591"/>
                  </a:ext>
                </a:extLst>
              </a:tr>
              <a:tr h="812532">
                <a:tc>
                  <a:txBody>
                    <a:bodyPr/>
                    <a:lstStyle/>
                    <a:p>
                      <a:r>
                        <a:rPr lang="en-US" dirty="0"/>
                        <a:t>Full Monthly Release </a:t>
                      </a:r>
                    </a:p>
                    <a:p>
                      <a:r>
                        <a:rPr lang="en-US" dirty="0"/>
                        <a:t>(UMLS License Required)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First Monday of the Month</a:t>
                      </a:r>
                    </a:p>
                    <a:p>
                      <a:r>
                        <a:rPr lang="en-US" dirty="0"/>
                        <a:t>(Tuesday if Monday is a holiday)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588410"/>
                  </a:ext>
                </a:extLst>
              </a:tr>
              <a:tr h="945160">
                <a:tc>
                  <a:txBody>
                    <a:bodyPr/>
                    <a:lstStyle/>
                    <a:p>
                      <a:r>
                        <a:rPr lang="en-US" dirty="0"/>
                        <a:t>Full Weekly Release</a:t>
                      </a:r>
                    </a:p>
                    <a:p>
                      <a:r>
                        <a:rPr lang="en-US" dirty="0"/>
                        <a:t>(UMLS License Required)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Wednesday </a:t>
                      </a:r>
                    </a:p>
                    <a:p>
                      <a:r>
                        <a:rPr lang="en-US" dirty="0"/>
                        <a:t>(except before May &amp; Nov Full Monthly Releases)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171167"/>
                  </a:ext>
                </a:extLst>
              </a:tr>
              <a:tr h="812532">
                <a:tc>
                  <a:txBody>
                    <a:bodyPr/>
                    <a:lstStyle/>
                    <a:p>
                      <a:r>
                        <a:rPr lang="en-US" dirty="0"/>
                        <a:t>Current </a:t>
                      </a:r>
                      <a:r>
                        <a:rPr lang="en-US" dirty="0" err="1"/>
                        <a:t>Prescribable</a:t>
                      </a:r>
                      <a:r>
                        <a:rPr lang="en-US" dirty="0"/>
                        <a:t> Content Monthly Release</a:t>
                      </a:r>
                    </a:p>
                    <a:p>
                      <a:r>
                        <a:rPr lang="en-US" dirty="0"/>
                        <a:t>(No license required)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First Monday of the Month</a:t>
                      </a:r>
                    </a:p>
                    <a:p>
                      <a:r>
                        <a:rPr lang="en-US" dirty="0"/>
                        <a:t>(Tuesday if Monday holiday)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07050"/>
                  </a:ext>
                </a:extLst>
              </a:tr>
              <a:tr h="1175305">
                <a:tc>
                  <a:txBody>
                    <a:bodyPr/>
                    <a:lstStyle/>
                    <a:p>
                      <a:r>
                        <a:rPr lang="en-US" dirty="0"/>
                        <a:t>Current </a:t>
                      </a:r>
                      <a:r>
                        <a:rPr lang="en-US" dirty="0" err="1"/>
                        <a:t>Prescibable</a:t>
                      </a:r>
                      <a:r>
                        <a:rPr lang="en-US" dirty="0"/>
                        <a:t> Content Weekly Release</a:t>
                      </a:r>
                    </a:p>
                    <a:p>
                      <a:r>
                        <a:rPr lang="en-US" dirty="0"/>
                        <a:t>(No license required)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Every Wednesday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(except before May &amp; Nov Full Monthly Releases)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624341"/>
                  </a:ext>
                </a:extLst>
              </a:tr>
            </a:tbl>
          </a:graphicData>
        </a:graphic>
      </p:graphicFrame>
      <p:sp>
        <p:nvSpPr>
          <p:cNvPr id="6" name="Google Shape;555;p56">
            <a:extLst>
              <a:ext uri="{FF2B5EF4-FFF2-40B4-BE49-F238E27FC236}">
                <a16:creationId xmlns:a16="http://schemas.microsoft.com/office/drawing/2014/main" id="{9AE595B2-93A9-42F7-95D3-2FB56C7A06AD}"/>
              </a:ext>
            </a:extLst>
          </p:cNvPr>
          <p:cNvSpPr/>
          <p:nvPr/>
        </p:nvSpPr>
        <p:spPr>
          <a:xfrm>
            <a:off x="9677400" y="595679"/>
            <a:ext cx="2209800" cy="1922436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FFEF2D">
              <a:alpha val="94610"/>
            </a:srgbClr>
          </a:solidFill>
          <a:ln w="38100" cap="flat" cmpd="sng">
            <a:solidFill>
              <a:srgbClr val="E7C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120+</a:t>
            </a:r>
          </a:p>
          <a:p>
            <a:pPr algn="ctr"/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Releases </a:t>
            </a:r>
          </a:p>
          <a:p>
            <a:pPr algn="ctr"/>
            <a:r>
              <a:rPr lang="en-US" sz="3600" b="1" dirty="0">
                <a:latin typeface="Calibri"/>
                <a:ea typeface="Calibri"/>
                <a:cs typeface="Calibri"/>
                <a:sym typeface="Calibri"/>
              </a:rPr>
              <a:t>per year</a:t>
            </a:r>
          </a:p>
        </p:txBody>
      </p:sp>
    </p:spTree>
    <p:extLst>
      <p:ext uri="{BB962C8B-B14F-4D97-AF65-F5344CB8AC3E}">
        <p14:creationId xmlns:p14="http://schemas.microsoft.com/office/powerpoint/2010/main" val="200307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E6C3-E430-4CE6-B104-20506AF0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RxNorm Data Files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E9DD38-3268-4742-8160-F1441B647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5517" y="1295400"/>
            <a:ext cx="9580965" cy="48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49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6634-41A3-4FB6-AF4A-E4D57326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RXNCONSO.RRF</a:t>
            </a:r>
            <a:br>
              <a:rPr lang="en-US" dirty="0"/>
            </a:br>
            <a:r>
              <a:rPr lang="en-US" sz="2000" b="0" dirty="0">
                <a:solidFill>
                  <a:schemeClr val="accent2"/>
                </a:solidFill>
              </a:rPr>
              <a:t>https://www.nlm.nih.gov/research/umls/rxnorm/docs/techdoc.html#s12_4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2DA977B-56D7-434F-83D6-95E664FEF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05" y="1600200"/>
            <a:ext cx="1167618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7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xcel.tiff" title="RxNorm Data in Excel">
            <a:extLst>
              <a:ext uri="{FF2B5EF4-FFF2-40B4-BE49-F238E27FC236}">
                <a16:creationId xmlns:a16="http://schemas.microsoft.com/office/drawing/2014/main" id="{DD74B594-71F7-41E0-B2FA-C63E73B53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5" r="800" b="5493"/>
          <a:stretch/>
        </p:blipFill>
        <p:spPr>
          <a:xfrm>
            <a:off x="1066800" y="1413613"/>
            <a:ext cx="9448800" cy="472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17E098-B358-4E05-BA64-D48EC8A214D0}"/>
              </a:ext>
            </a:extLst>
          </p:cNvPr>
          <p:cNvSpPr/>
          <p:nvPr/>
        </p:nvSpPr>
        <p:spPr>
          <a:xfrm>
            <a:off x="381000" y="304800"/>
            <a:ext cx="1120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                                    RXNCONSO</a:t>
            </a:r>
          </a:p>
          <a:p>
            <a:r>
              <a:rPr lang="en-US" sz="2000" dirty="0">
                <a:solidFill>
                  <a:srgbClr val="FFC000"/>
                </a:solidFill>
              </a:rPr>
              <a:t>                           </a:t>
            </a:r>
            <a:r>
              <a:rPr lang="en-US" sz="2000" dirty="0">
                <a:solidFill>
                  <a:schemeClr val="accent2"/>
                </a:solidFill>
              </a:rPr>
              <a:t>https://www.nlm.nih.gov/research/umls/rxnorm/docs/techdoc.html#s12_4</a:t>
            </a:r>
          </a:p>
        </p:txBody>
      </p:sp>
    </p:spTree>
    <p:extLst>
      <p:ext uri="{BB962C8B-B14F-4D97-AF65-F5344CB8AC3E}">
        <p14:creationId xmlns:p14="http://schemas.microsoft.com/office/powerpoint/2010/main" val="14593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75A71-E32D-4A14-AF87-5CA72698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What is RxNorm?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ED1B-9F25-4FAB-9EA0-C36D6CA2F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667000"/>
            <a:ext cx="5384800" cy="3048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FDA Structured Product Labels (</a:t>
            </a:r>
            <a:r>
              <a:rPr lang="en-US" sz="2400" dirty="0" err="1"/>
              <a:t>DailyMed</a:t>
            </a:r>
            <a:r>
              <a:rPr lang="en-US" sz="2400" dirty="0"/>
              <a:t>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VA National Drug File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CMS Formulary Reference File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 err="1"/>
              <a:t>MeSH</a:t>
            </a:r>
            <a:r>
              <a:rPr lang="en-US" sz="2400" dirty="0"/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dirty="0"/>
              <a:t>NLM: RXNORM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BF5E0-659F-4DBD-BC41-C21F8E4CD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2667000"/>
            <a:ext cx="5257800" cy="3048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First </a:t>
            </a:r>
            <a:r>
              <a:rPr lang="en-US" sz="2400" dirty="0" err="1"/>
              <a:t>DataBank</a:t>
            </a:r>
            <a:endParaRPr lang="en-US" sz="2400" dirty="0"/>
          </a:p>
          <a:p>
            <a:r>
              <a:rPr lang="en-US" sz="2400" dirty="0"/>
              <a:t>Gold Standard</a:t>
            </a:r>
          </a:p>
          <a:p>
            <a:r>
              <a:rPr lang="en-US" sz="2400" dirty="0" err="1"/>
              <a:t>Multum</a:t>
            </a:r>
            <a:endParaRPr lang="en-US" sz="2400" dirty="0"/>
          </a:p>
          <a:p>
            <a:r>
              <a:rPr lang="en-US" sz="2400" dirty="0"/>
              <a:t>Anatomical Therapeutic Chemical Classification System</a:t>
            </a:r>
          </a:p>
          <a:p>
            <a:r>
              <a:rPr lang="en-US" sz="2400" dirty="0" err="1"/>
              <a:t>DrugBank</a:t>
            </a:r>
            <a:endParaRPr lang="en-US" sz="2400" dirty="0"/>
          </a:p>
          <a:p>
            <a:r>
              <a:rPr lang="en-US" sz="2400" dirty="0"/>
              <a:t>SNOMED CT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C657E1-9701-41DA-9D70-9B6BA34E91E3}"/>
              </a:ext>
            </a:extLst>
          </p:cNvPr>
          <p:cNvSpPr txBox="1"/>
          <p:nvPr/>
        </p:nvSpPr>
        <p:spPr>
          <a:xfrm>
            <a:off x="578224" y="1417638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 of commonly-used public and commercial drug vocabularies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containing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drug names and their ingredients*: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43DCE-4C8E-4425-AD10-C463DE7C136C}"/>
              </a:ext>
            </a:extLst>
          </p:cNvPr>
          <p:cNvSpPr txBox="1"/>
          <p:nvPr/>
        </p:nvSpPr>
        <p:spPr>
          <a:xfrm>
            <a:off x="1066800" y="5717867"/>
            <a:ext cx="650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*In most cases we only load a subset of the source into the RxNorm data set</a:t>
            </a:r>
          </a:p>
        </p:txBody>
      </p:sp>
    </p:spTree>
    <p:extLst>
      <p:ext uri="{BB962C8B-B14F-4D97-AF65-F5344CB8AC3E}">
        <p14:creationId xmlns:p14="http://schemas.microsoft.com/office/powerpoint/2010/main" val="249452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FC4B-B4CE-4D89-BE99-C70423DA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Web-Based Drug Information Resources</a:t>
            </a:r>
            <a:br>
              <a:rPr lang="en-US" dirty="0"/>
            </a:br>
            <a:r>
              <a:rPr lang="en-US" sz="2200" b="0" dirty="0">
                <a:solidFill>
                  <a:schemeClr val="accent2"/>
                </a:solidFill>
              </a:rPr>
              <a:t>https://rxnav.nlm.nih.gov/</a:t>
            </a:r>
            <a:br>
              <a:rPr lang="en-US" sz="2200" b="0" dirty="0"/>
            </a:br>
            <a:r>
              <a:rPr lang="en-US" sz="2200" b="0" dirty="0"/>
              <a:t>RXNAVINFO@LIST.NIH.GOV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CCFDF4F-32E4-4609-8BAD-81BA3B2D3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261" y="1524000"/>
            <a:ext cx="8831477" cy="465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85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FC4B-B4CE-4D89-BE99-C70423DA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RxNav</a:t>
            </a:r>
            <a:r>
              <a:rPr lang="en-US" dirty="0"/>
              <a:t> Browser</a:t>
            </a:r>
            <a:br>
              <a:rPr lang="en-US" dirty="0"/>
            </a:br>
            <a:r>
              <a:rPr lang="en-US" sz="2200" b="0" dirty="0">
                <a:solidFill>
                  <a:schemeClr val="accent2"/>
                </a:solidFill>
              </a:rPr>
              <a:t>https://rxnav.nlm.nih.gov/</a:t>
            </a:r>
            <a:br>
              <a:rPr lang="en-US" sz="2200" b="0" dirty="0"/>
            </a:br>
            <a:r>
              <a:rPr lang="en-US" sz="2200" b="0" dirty="0"/>
              <a:t>RXNAVINFO@LIST.NIH.GOV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1CFC49-7410-435C-8659-48E55D7A4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868DD4-9CBC-4CF9-BED9-B3761743A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17978"/>
            <a:ext cx="10058400" cy="464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07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6EB6-3A72-4F84-AF4D-BA015C0D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RxClass</a:t>
            </a:r>
            <a:r>
              <a:rPr lang="en-US" dirty="0"/>
              <a:t> Browser</a:t>
            </a:r>
            <a:br>
              <a:rPr lang="en-US" dirty="0"/>
            </a:br>
            <a:r>
              <a:rPr lang="en-US" sz="2200" b="0" dirty="0">
                <a:solidFill>
                  <a:schemeClr val="accent2"/>
                </a:solidFill>
              </a:rPr>
              <a:t>https://rxnav.nlm.nih.gov/</a:t>
            </a:r>
            <a:br>
              <a:rPr lang="en-US" b="0" dirty="0"/>
            </a:br>
            <a:r>
              <a:rPr lang="en-US" sz="2200" b="0" dirty="0"/>
              <a:t>RXNAVINFO@LIST.NIH.GOV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B9247-E14C-4763-888B-B4B375BC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64746"/>
            <a:ext cx="9677400" cy="45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0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C497A-E015-471C-83AB-36E67201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RxMix</a:t>
            </a:r>
            <a:r>
              <a:rPr lang="en-US" dirty="0"/>
              <a:t> Combines API Functions</a:t>
            </a:r>
            <a:br>
              <a:rPr lang="en-US" dirty="0"/>
            </a:br>
            <a:r>
              <a:rPr lang="en-US" sz="2200" b="0" dirty="0">
                <a:solidFill>
                  <a:schemeClr val="accent2"/>
                </a:solidFill>
              </a:rPr>
              <a:t>https://rxnav.nlm.nih.gov/</a:t>
            </a:r>
            <a:br>
              <a:rPr lang="en-US" sz="2200" b="0" dirty="0"/>
            </a:br>
            <a:r>
              <a:rPr lang="en-US" sz="2200" b="0" dirty="0"/>
              <a:t>RXNAVINFO@LIST.NIH.GOV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D7DFE4-0210-41F9-B63F-3431B9F05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179" y="1428396"/>
            <a:ext cx="9699641" cy="468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B19B52-339A-4F7E-9FF5-0975416B085B}"/>
              </a:ext>
            </a:extLst>
          </p:cNvPr>
          <p:cNvSpPr/>
          <p:nvPr/>
        </p:nvSpPr>
        <p:spPr>
          <a:xfrm>
            <a:off x="1981200" y="1787773"/>
            <a:ext cx="1752600" cy="198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3461-2BE1-453A-A799-C54A7296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RxMix</a:t>
            </a:r>
            <a:r>
              <a:rPr lang="en-US" dirty="0"/>
              <a:t> Batch Mode</a:t>
            </a:r>
            <a:br>
              <a:rPr lang="en-US" dirty="0"/>
            </a:br>
            <a:r>
              <a:rPr lang="en-US" sz="2200" b="0" dirty="0">
                <a:solidFill>
                  <a:schemeClr val="accent2"/>
                </a:solidFill>
              </a:rPr>
              <a:t>https://rxnav.nlm.nih.gov/</a:t>
            </a:r>
            <a:br>
              <a:rPr lang="en-US" sz="2200" b="0" dirty="0"/>
            </a:br>
            <a:r>
              <a:rPr lang="en-US" sz="2200" b="0" dirty="0"/>
              <a:t>RXNAVINFO@LIST.NIH.GOV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8AA2F0-CC58-4777-AC7F-738FEC198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28333"/>
            <a:ext cx="9434388" cy="46534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6D4F8C-084F-4A74-84F8-F0BA36C5F4F7}"/>
              </a:ext>
            </a:extLst>
          </p:cNvPr>
          <p:cNvSpPr/>
          <p:nvPr/>
        </p:nvSpPr>
        <p:spPr>
          <a:xfrm>
            <a:off x="1436146" y="1773852"/>
            <a:ext cx="609600" cy="198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808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6228"/>
            <a:ext cx="10744200" cy="1782762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800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10820400" cy="3414772"/>
          </a:xfrm>
        </p:spPr>
        <p:txBody>
          <a:bodyPr/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>
                <a:solidFill>
                  <a:schemeClr val="accent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rxnorminfo@nlm.nih.gov</a:t>
            </a:r>
            <a:endParaRPr lang="en-US" sz="4400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4"/>
                </a:solidFill>
                <a:hlinkClick r:id="rId3"/>
              </a:rPr>
              <a:t>https://www.nlm.nih.gov/research/umls/rxnorm/index.html</a:t>
            </a:r>
            <a:endParaRPr lang="en-US" dirty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8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45C2-DBF5-4264-8B19-EA738C3A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22" y="280930"/>
            <a:ext cx="10972800" cy="1143000"/>
          </a:xfrm>
        </p:spPr>
        <p:txBody>
          <a:bodyPr/>
          <a:lstStyle/>
          <a:p>
            <a:r>
              <a:rPr lang="en-US" dirty="0"/>
              <a:t>What RxNorm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0AF83-067C-4780-8CF6-67F891EB6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422" y="1524000"/>
            <a:ext cx="10972800" cy="44815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RxNorm is not a terminology for: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Diagnostic products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Medical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Medical foods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Compounded drugs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Homeopathic products</a:t>
            </a:r>
          </a:p>
          <a:p>
            <a:pPr lvl="1"/>
            <a:r>
              <a:rPr lang="en-US" dirty="0"/>
              <a:t>Radiopharmaceuticals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are out-of-scope and do not receive an RxNorm normalized name or an RxNorm Concept Unique Identifier (RXCUI) in the RxNorm terminology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8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3095-0E12-4900-B8E5-82169C5F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RxNorm Scope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8D7AC-A740-4D46-A4D3-069741426929}"/>
              </a:ext>
            </a:extLst>
          </p:cNvPr>
          <p:cNvSpPr txBox="1"/>
          <p:nvPr/>
        </p:nvSpPr>
        <p:spPr>
          <a:xfrm>
            <a:off x="609600" y="1572245"/>
            <a:ext cx="480060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b="1" dirty="0"/>
              <a:t>In-Scope (</a:t>
            </a:r>
            <a:r>
              <a:rPr lang="en-US" sz="2000" b="1" dirty="0"/>
              <a:t>RXCUIs more stable)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Therapeutic U.S. medications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Human &amp; some veterinary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Prescription &amp; some OTC</a:t>
            </a:r>
          </a:p>
          <a:p>
            <a:endParaRPr lang="en-US" sz="2400" dirty="0"/>
          </a:p>
          <a:p>
            <a:pPr marL="285750" indent="-285750"/>
            <a:r>
              <a:rPr lang="en-US" sz="2400" b="1" dirty="0"/>
              <a:t>Out-of-Scope (</a:t>
            </a:r>
            <a:r>
              <a:rPr lang="en-US" sz="2000" b="1" dirty="0"/>
              <a:t>RXCUIs can be transient)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Diagnostic medications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Non-U.S. medications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Medical devices &amp; supplies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Medical foods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Homeopathics</a:t>
            </a:r>
            <a:endParaRPr lang="en-US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Radiopharmaceuticals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Compounded drugs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B6F669-4078-4C7C-820D-B4CFD7404124}"/>
              </a:ext>
            </a:extLst>
          </p:cNvPr>
          <p:cNvGrpSpPr/>
          <p:nvPr/>
        </p:nvGrpSpPr>
        <p:grpSpPr>
          <a:xfrm>
            <a:off x="6442232" y="1350654"/>
            <a:ext cx="5334000" cy="4833410"/>
            <a:chOff x="576429" y="1336635"/>
            <a:chExt cx="5271902" cy="485775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ADF553-6B10-4E3F-9BA3-BC626458EAEE}"/>
                </a:ext>
              </a:extLst>
            </p:cNvPr>
            <p:cNvSpPr/>
            <p:nvPr/>
          </p:nvSpPr>
          <p:spPr>
            <a:xfrm flipH="1">
              <a:off x="576429" y="1336635"/>
              <a:ext cx="5257791" cy="31051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13CF16-BDEE-4BC3-BE75-F177EDD7F0D7}"/>
                </a:ext>
              </a:extLst>
            </p:cNvPr>
            <p:cNvCxnSpPr>
              <a:cxnSpLocks/>
              <a:stCxn id="12" idx="6"/>
            </p:cNvCxnSpPr>
            <p:nvPr/>
          </p:nvCxnSpPr>
          <p:spPr>
            <a:xfrm>
              <a:off x="576429" y="1491891"/>
              <a:ext cx="33171" cy="4702495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A7A466-F59C-417D-BD59-5D8DE163C1D7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5834220" y="1491891"/>
              <a:ext cx="14111" cy="4702495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0AB96C-7E17-4EFB-AA95-FC565A30158A}"/>
              </a:ext>
            </a:extLst>
          </p:cNvPr>
          <p:cNvGrpSpPr/>
          <p:nvPr/>
        </p:nvGrpSpPr>
        <p:grpSpPr>
          <a:xfrm>
            <a:off x="7772400" y="2529724"/>
            <a:ext cx="2673665" cy="2775339"/>
            <a:chOff x="1387304" y="516924"/>
            <a:chExt cx="2673665" cy="2775339"/>
          </a:xfrm>
          <a:scene3d>
            <a:camera prst="orthographicFront"/>
            <a:lightRig rig="threePt" dir="t"/>
          </a:scene3d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673DBF-AC8E-433D-BC8B-6C06867D79CF}"/>
                </a:ext>
              </a:extLst>
            </p:cNvPr>
            <p:cNvSpPr/>
            <p:nvPr/>
          </p:nvSpPr>
          <p:spPr>
            <a:xfrm>
              <a:off x="1387304" y="516924"/>
              <a:ext cx="2673665" cy="277533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9050">
              <a:solidFill>
                <a:schemeClr val="tx1"/>
              </a:solidFill>
            </a:ln>
            <a:sp3d prstMaterial="softEdge">
              <a:bevelT/>
              <a:bevelB w="152400" h="50800" prst="softRound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99F75B1-1550-4423-B078-8D9585A8E7B5}"/>
                </a:ext>
              </a:extLst>
            </p:cNvPr>
            <p:cNvSpPr txBox="1"/>
            <p:nvPr/>
          </p:nvSpPr>
          <p:spPr>
            <a:xfrm>
              <a:off x="1387304" y="516924"/>
              <a:ext cx="2673665" cy="27753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RxNorm                     Terminology                   (in-scope)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E54839-4A6B-486A-81C9-204F9B8CD0CE}"/>
              </a:ext>
            </a:extLst>
          </p:cNvPr>
          <p:cNvGrpSpPr/>
          <p:nvPr/>
        </p:nvGrpSpPr>
        <p:grpSpPr>
          <a:xfrm>
            <a:off x="8741641" y="1788442"/>
            <a:ext cx="794584" cy="1501344"/>
            <a:chOff x="2356545" y="-224358"/>
            <a:chExt cx="794584" cy="150134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83C3A97-8C87-43F0-986D-312527859E2B}"/>
                </a:ext>
              </a:extLst>
            </p:cNvPr>
            <p:cNvSpPr/>
            <p:nvPr/>
          </p:nvSpPr>
          <p:spPr>
            <a:xfrm>
              <a:off x="2356545" y="-224358"/>
              <a:ext cx="794584" cy="1501344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827661-9D8C-481A-B8FC-383A07DB606C}"/>
                </a:ext>
              </a:extLst>
            </p:cNvPr>
            <p:cNvSpPr txBox="1"/>
            <p:nvPr/>
          </p:nvSpPr>
          <p:spPr>
            <a:xfrm>
              <a:off x="2356545" y="-224358"/>
              <a:ext cx="794584" cy="15013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Source Data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1442FA-6A80-437E-AAB8-996DA1F9F755}"/>
              </a:ext>
            </a:extLst>
          </p:cNvPr>
          <p:cNvGrpSpPr/>
          <p:nvPr/>
        </p:nvGrpSpPr>
        <p:grpSpPr>
          <a:xfrm>
            <a:off x="9786036" y="2814369"/>
            <a:ext cx="1473316" cy="779540"/>
            <a:chOff x="3400940" y="801569"/>
            <a:chExt cx="1473316" cy="77954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33DE60-99C5-42BF-9878-A96B6AA0EEEB}"/>
                </a:ext>
              </a:extLst>
            </p:cNvPr>
            <p:cNvSpPr/>
            <p:nvPr/>
          </p:nvSpPr>
          <p:spPr>
            <a:xfrm rot="3541955">
              <a:off x="3747828" y="454681"/>
              <a:ext cx="779540" cy="1473316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39C012-F2C7-4288-B7E6-28175E9B02DC}"/>
                </a:ext>
              </a:extLst>
            </p:cNvPr>
            <p:cNvSpPr txBox="1"/>
            <p:nvPr/>
          </p:nvSpPr>
          <p:spPr>
            <a:xfrm rot="3541955">
              <a:off x="3747828" y="454681"/>
              <a:ext cx="779540" cy="1473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Source Data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E8FB5C-1FC1-4D77-A285-C4151F79436F}"/>
              </a:ext>
            </a:extLst>
          </p:cNvPr>
          <p:cNvGrpSpPr/>
          <p:nvPr/>
        </p:nvGrpSpPr>
        <p:grpSpPr>
          <a:xfrm>
            <a:off x="9732366" y="4364247"/>
            <a:ext cx="1585322" cy="742986"/>
            <a:chOff x="3347270" y="2351447"/>
            <a:chExt cx="1585322" cy="7429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690EE57-A386-4257-8C58-5EA0D28FD17E}"/>
                </a:ext>
              </a:extLst>
            </p:cNvPr>
            <p:cNvSpPr/>
            <p:nvPr/>
          </p:nvSpPr>
          <p:spPr>
            <a:xfrm rot="18380587">
              <a:off x="3768438" y="1930279"/>
              <a:ext cx="742986" cy="1585322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F2F58D-24D1-4D11-9D4C-0350BD850FEC}"/>
                </a:ext>
              </a:extLst>
            </p:cNvPr>
            <p:cNvSpPr txBox="1"/>
            <p:nvPr/>
          </p:nvSpPr>
          <p:spPr>
            <a:xfrm rot="18380587">
              <a:off x="3768438" y="1930279"/>
              <a:ext cx="742986" cy="1585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Source Data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7B4A59-E1EC-451A-BFD5-C1F2D3E3596A}"/>
              </a:ext>
            </a:extLst>
          </p:cNvPr>
          <p:cNvGrpSpPr/>
          <p:nvPr/>
        </p:nvGrpSpPr>
        <p:grpSpPr>
          <a:xfrm>
            <a:off x="8755995" y="4535848"/>
            <a:ext cx="794351" cy="1510514"/>
            <a:chOff x="2370899" y="2523048"/>
            <a:chExt cx="794351" cy="151051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B2F534B-0D90-4B7A-99BF-BBD32B08FF4D}"/>
                </a:ext>
              </a:extLst>
            </p:cNvPr>
            <p:cNvSpPr/>
            <p:nvPr/>
          </p:nvSpPr>
          <p:spPr>
            <a:xfrm>
              <a:off x="2370899" y="2523048"/>
              <a:ext cx="794351" cy="151051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072863-E9CE-4339-B4CE-B80F119AB1EF}"/>
                </a:ext>
              </a:extLst>
            </p:cNvPr>
            <p:cNvSpPr txBox="1"/>
            <p:nvPr/>
          </p:nvSpPr>
          <p:spPr>
            <a:xfrm>
              <a:off x="2370899" y="2523048"/>
              <a:ext cx="794351" cy="1510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Source Data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8CAB67-A230-4DEF-89BC-E938B6E441B2}"/>
              </a:ext>
            </a:extLst>
          </p:cNvPr>
          <p:cNvGrpSpPr/>
          <p:nvPr/>
        </p:nvGrpSpPr>
        <p:grpSpPr>
          <a:xfrm>
            <a:off x="6909569" y="4328952"/>
            <a:ext cx="1574356" cy="725597"/>
            <a:chOff x="524473" y="2316152"/>
            <a:chExt cx="1574356" cy="72559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EE8B579-0154-45B9-B983-21EFC7DBE42E}"/>
                </a:ext>
              </a:extLst>
            </p:cNvPr>
            <p:cNvSpPr/>
            <p:nvPr/>
          </p:nvSpPr>
          <p:spPr>
            <a:xfrm rot="3472000">
              <a:off x="948852" y="1891773"/>
              <a:ext cx="725597" cy="1574356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E0A338-342F-411C-8179-1B13FBB3FCB8}"/>
                </a:ext>
              </a:extLst>
            </p:cNvPr>
            <p:cNvSpPr txBox="1"/>
            <p:nvPr/>
          </p:nvSpPr>
          <p:spPr>
            <a:xfrm rot="3472000">
              <a:off x="948852" y="1891773"/>
              <a:ext cx="725597" cy="1574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Source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0CACE1-2830-4650-ABAA-2E6284F7CB21}"/>
              </a:ext>
            </a:extLst>
          </p:cNvPr>
          <p:cNvGrpSpPr/>
          <p:nvPr/>
        </p:nvGrpSpPr>
        <p:grpSpPr>
          <a:xfrm>
            <a:off x="6980005" y="2824003"/>
            <a:ext cx="1506489" cy="716966"/>
            <a:chOff x="594909" y="811203"/>
            <a:chExt cx="1506489" cy="71696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1E9B47B-1007-42AE-962F-3D7078BCDA98}"/>
                </a:ext>
              </a:extLst>
            </p:cNvPr>
            <p:cNvSpPr/>
            <p:nvPr/>
          </p:nvSpPr>
          <p:spPr>
            <a:xfrm rot="18088607">
              <a:off x="989671" y="416441"/>
              <a:ext cx="716966" cy="1506489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FF8801-C312-4428-AA84-459A0FC7ED9B}"/>
                </a:ext>
              </a:extLst>
            </p:cNvPr>
            <p:cNvSpPr txBox="1"/>
            <p:nvPr/>
          </p:nvSpPr>
          <p:spPr>
            <a:xfrm rot="18088607">
              <a:off x="989671" y="416441"/>
              <a:ext cx="716966" cy="15064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Source Data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060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77AF8-D5A0-425E-A8F3-ADF6F238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RxNorm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FDF00-EA76-491E-96C5-D51B7AC4B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ePrescribing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Formulary development and maintenance</a:t>
            </a:r>
          </a:p>
          <a:p>
            <a:endParaRPr lang="en-US" dirty="0"/>
          </a:p>
          <a:p>
            <a:r>
              <a:rPr lang="en-US" dirty="0"/>
              <a:t>Medication history</a:t>
            </a:r>
          </a:p>
          <a:p>
            <a:endParaRPr lang="en-US" dirty="0"/>
          </a:p>
          <a:p>
            <a:r>
              <a:rPr lang="en-US" dirty="0"/>
              <a:t>Research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341088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123B-50A2-4F1D-A3F2-97365B48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RxNorm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BDE1-8580-484A-9C09-C984BC4B4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Center for Medicare and Medicaid Services (CMS)</a:t>
            </a:r>
          </a:p>
          <a:p>
            <a:pPr lvl="1"/>
            <a:r>
              <a:rPr lang="en-US" sz="3000" dirty="0"/>
              <a:t>Formulary Reference File</a:t>
            </a:r>
          </a:p>
          <a:p>
            <a:pPr lvl="1"/>
            <a:r>
              <a:rPr lang="en-US" sz="3000" dirty="0"/>
              <a:t>Clinical Quality Measures (CQMs), Meaningful Use Value Sets</a:t>
            </a:r>
          </a:p>
          <a:p>
            <a:pPr lvl="1"/>
            <a:endParaRPr lang="en-US" sz="3000" dirty="0"/>
          </a:p>
          <a:p>
            <a:r>
              <a:rPr lang="en-US" dirty="0"/>
              <a:t>Office of the National Coordinator (ONC)</a:t>
            </a:r>
          </a:p>
          <a:p>
            <a:pPr lvl="1"/>
            <a:r>
              <a:rPr lang="en-US" sz="3000" dirty="0"/>
              <a:t>Standard for medications</a:t>
            </a:r>
          </a:p>
          <a:p>
            <a:pPr lvl="1"/>
            <a:r>
              <a:rPr lang="en-US" sz="3000" dirty="0"/>
              <a:t>Required for Electronic Health Record (EHR) certification</a:t>
            </a:r>
          </a:p>
          <a:p>
            <a:pPr lvl="1"/>
            <a:endParaRPr lang="en-US" sz="3000" dirty="0"/>
          </a:p>
          <a:p>
            <a:r>
              <a:rPr lang="en-US" dirty="0"/>
              <a:t>National Council for Prescription Drug Programs (NCPDP)</a:t>
            </a:r>
          </a:p>
          <a:p>
            <a:pPr lvl="1"/>
            <a:r>
              <a:rPr lang="en-US" sz="3000" dirty="0"/>
              <a:t>SCRIPT </a:t>
            </a:r>
            <a:r>
              <a:rPr lang="en-US" sz="3000" dirty="0" err="1"/>
              <a:t>ePrescribing</a:t>
            </a:r>
            <a:r>
              <a:rPr lang="en-US" sz="3000" dirty="0"/>
              <a:t> standard</a:t>
            </a:r>
          </a:p>
          <a:p>
            <a:pPr lvl="1"/>
            <a:r>
              <a:rPr lang="en-US" sz="3000" dirty="0"/>
              <a:t>Formulary and Benefit standard</a:t>
            </a:r>
          </a:p>
          <a:p>
            <a:pPr lvl="1"/>
            <a:endParaRPr lang="en-US" sz="3000" dirty="0"/>
          </a:p>
          <a:p>
            <a:r>
              <a:rPr lang="en-US" dirty="0"/>
              <a:t>Veterans Affairs – Department of Defense (VA-DoD)</a:t>
            </a:r>
          </a:p>
        </p:txBody>
      </p:sp>
    </p:spTree>
    <p:extLst>
      <p:ext uri="{BB962C8B-B14F-4D97-AF65-F5344CB8AC3E}">
        <p14:creationId xmlns:p14="http://schemas.microsoft.com/office/powerpoint/2010/main" val="345133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6D98-06B7-4F7C-9BB6-CB8D0BE1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RxNorm?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5F67-EFC1-459A-BCC1-2ADD0741E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699111"/>
            <a:ext cx="6096000" cy="4100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+mn-lt"/>
              </a:rPr>
              <a:t>albuterol sulfate 1.25 mg/3 mL INHALATION VIAL, NEBULIZER (ML)</a:t>
            </a: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albuterol sulfate 1.25 mg/3 mL INHALATION VIAL, NEBULIZER (ML)</a:t>
            </a: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albuterol sulfate@1.25 mg/3 </a:t>
            </a:r>
            <a:r>
              <a:rPr lang="en-US" sz="1600" dirty="0" err="1">
                <a:latin typeface="+mn-lt"/>
              </a:rPr>
              <a:t>mL@INHALATION@VIAL</a:t>
            </a:r>
            <a:r>
              <a:rPr lang="en-US" sz="1600" dirty="0">
                <a:latin typeface="+mn-lt"/>
              </a:rPr>
              <a:t>, NEBULIZER (ML)</a:t>
            </a: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ALBUTEROL SULFATE 1.25 mg in 3 mL RESPIRATORY (INHALATION) SOLUTION</a:t>
            </a: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Albuterol Sulfate 0.042% Inhalation Solution</a:t>
            </a: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ALBUTEROL SULFATE 1.25 mg in 3 mL INTRABRONCHIAL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BD42A-69C1-4207-A32C-05BB06BE1A58}"/>
              </a:ext>
            </a:extLst>
          </p:cNvPr>
          <p:cNvSpPr txBox="1"/>
          <p:nvPr/>
        </p:nvSpPr>
        <p:spPr>
          <a:xfrm>
            <a:off x="609600" y="145798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Sample drug names from different drug vocabularies: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EF95EC-255E-40DA-8914-61934D73DE29}"/>
              </a:ext>
            </a:extLst>
          </p:cNvPr>
          <p:cNvSpPr/>
          <p:nvPr/>
        </p:nvSpPr>
        <p:spPr>
          <a:xfrm>
            <a:off x="6554860" y="2411362"/>
            <a:ext cx="563431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600" dirty="0"/>
              <a:t>ALBUTEROL SULFATE 1.5 mg in 3 mL RESPIRATORY (INHALATION) SOLUTION</a:t>
            </a:r>
          </a:p>
          <a:p>
            <a:r>
              <a:rPr lang="en-US" sz="1600" dirty="0"/>
              <a:t>Albuterol Sulfate, 1.25 mg/3 mL (0.042%) inhalation solution</a:t>
            </a:r>
          </a:p>
          <a:p>
            <a:r>
              <a:rPr lang="en-US" sz="1600" dirty="0"/>
              <a:t>Salbutamol sulfate 417 microgram/mL solution for inhalation</a:t>
            </a:r>
          </a:p>
          <a:p>
            <a:r>
              <a:rPr lang="en-US" sz="1600" dirty="0"/>
              <a:t>ALBUTEROL SO4 0.042% INHL,3ML</a:t>
            </a:r>
          </a:p>
          <a:p>
            <a:r>
              <a:rPr lang="en-US" sz="1600" dirty="0"/>
              <a:t>albuterol 1.25 mg/3 mL (0.042%) inhalation solution</a:t>
            </a:r>
          </a:p>
          <a:p>
            <a:r>
              <a:rPr lang="en-US" sz="1600" dirty="0"/>
              <a:t>Albuterol Sulfate 1.25mg/3mL Nebulizer solution</a:t>
            </a:r>
          </a:p>
          <a:p>
            <a:r>
              <a:rPr lang="en-US" sz="1600" dirty="0"/>
              <a:t>ALBUTEROL SO4 0.042% 3ML INHL</a:t>
            </a:r>
          </a:p>
        </p:txBody>
      </p:sp>
    </p:spTree>
    <p:extLst>
      <p:ext uri="{BB962C8B-B14F-4D97-AF65-F5344CB8AC3E}">
        <p14:creationId xmlns:p14="http://schemas.microsoft.com/office/powerpoint/2010/main" val="120451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B458-8B71-4FCC-A989-95049F41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RxNorm?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6C563-0AF4-4E05-B486-EFD88CB95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11506200" cy="4481570"/>
          </a:xfrm>
        </p:spPr>
        <p:txBody>
          <a:bodyPr>
            <a:normAutofit/>
          </a:bodyPr>
          <a:lstStyle/>
          <a:p>
            <a:r>
              <a:rPr lang="en-US" sz="2800" dirty="0"/>
              <a:t>ALBUTEROL SULFATE </a:t>
            </a:r>
            <a:r>
              <a:rPr lang="en-US" sz="2800" dirty="0">
                <a:solidFill>
                  <a:srgbClr val="FF0000"/>
                </a:solidFill>
              </a:rPr>
              <a:t>1.25 mg in 3 mL </a:t>
            </a:r>
            <a:r>
              <a:rPr lang="en-US" sz="2800" dirty="0"/>
              <a:t>INTRABRONCHIAL SOLUTION</a:t>
            </a:r>
          </a:p>
          <a:p>
            <a:r>
              <a:rPr lang="en-US" sz="2800" dirty="0"/>
              <a:t>ALBUTEROL SULFATE </a:t>
            </a:r>
            <a:r>
              <a:rPr lang="en-US" sz="2800" dirty="0">
                <a:solidFill>
                  <a:srgbClr val="FF0000"/>
                </a:solidFill>
              </a:rPr>
              <a:t>1.5 mg in 3 mL </a:t>
            </a:r>
            <a:r>
              <a:rPr lang="en-US" sz="2800" dirty="0"/>
              <a:t>RESPIRATORY (INHALATION) SOLUTION</a:t>
            </a:r>
          </a:p>
          <a:p>
            <a:r>
              <a:rPr lang="en-US" sz="2800" dirty="0"/>
              <a:t>ALBUTEROL SO4 </a:t>
            </a:r>
            <a:r>
              <a:rPr lang="en-US" sz="2800" dirty="0">
                <a:solidFill>
                  <a:srgbClr val="FF0000"/>
                </a:solidFill>
              </a:rPr>
              <a:t>0.042%</a:t>
            </a:r>
            <a:r>
              <a:rPr lang="en-US" sz="2800" dirty="0"/>
              <a:t> INHL,3ML</a:t>
            </a:r>
          </a:p>
          <a:p>
            <a:endParaRPr lang="en-US" dirty="0"/>
          </a:p>
          <a:p>
            <a:r>
              <a:rPr lang="en-US" dirty="0"/>
              <a:t>RxNorm normalized name:</a:t>
            </a:r>
          </a:p>
          <a:p>
            <a:pPr lvl="1"/>
            <a:r>
              <a:rPr lang="sv-SE" dirty="0">
                <a:solidFill>
                  <a:srgbClr val="C00000"/>
                </a:solidFill>
              </a:rPr>
              <a:t>Albuterol 0.417 MG/ML Inhalation Solution</a:t>
            </a:r>
          </a:p>
          <a:p>
            <a:r>
              <a:rPr lang="en-US" dirty="0"/>
              <a:t>RxNorm concept unique identifier (RXCUI):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351136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1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H NLM White wide.potx" id="{75A6CFD1-C243-4243-AEDC-DD99682156A9}" vid="{5B682493-D44A-4463-ABC3-895D05FECC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1378</Words>
  <Application>Microsoft Office PowerPoint</Application>
  <PresentationFormat>Widescreen</PresentationFormat>
  <Paragraphs>374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Arial Black</vt:lpstr>
      <vt:lpstr>Calibri</vt:lpstr>
      <vt:lpstr>Office Theme</vt:lpstr>
      <vt:lpstr>RxNorm 101</vt:lpstr>
      <vt:lpstr>What is RxNorm?</vt:lpstr>
      <vt:lpstr>What is RxNorm?</vt:lpstr>
      <vt:lpstr>What RxNorm is NOT</vt:lpstr>
      <vt:lpstr>RxNorm Scope</vt:lpstr>
      <vt:lpstr>How is RxNorm used?</vt:lpstr>
      <vt:lpstr>How is RxNorm used?</vt:lpstr>
      <vt:lpstr>Why RxNorm?</vt:lpstr>
      <vt:lpstr>Why RxNorm?</vt:lpstr>
      <vt:lpstr>Why RxNorm?</vt:lpstr>
      <vt:lpstr>Why RxNorm?</vt:lpstr>
      <vt:lpstr>How is RxNorm created?</vt:lpstr>
      <vt:lpstr>RxNorm Drug Terminology</vt:lpstr>
      <vt:lpstr>RxNorm Drug Terminology</vt:lpstr>
      <vt:lpstr>How is the RxNorm Terminology Structured?</vt:lpstr>
      <vt:lpstr>How is the RxNorm Terminology Structured?</vt:lpstr>
      <vt:lpstr>How is the RxNorm Terminology Structured?</vt:lpstr>
      <vt:lpstr>How is the RxNorm Terminology Structured?</vt:lpstr>
      <vt:lpstr>RxNorm Data Model https://www.nlm.nih.gov/research/umls/rxnorm/overview.html </vt:lpstr>
      <vt:lpstr> RxNorm Data Files   </vt:lpstr>
      <vt:lpstr>RxNorm Data Files: Main Content</vt:lpstr>
      <vt:lpstr>How do I access RxNorm data?</vt:lpstr>
      <vt:lpstr> How do I access RxNorm data? http://www.nlm.nih.gov/research/umls/rxnorm/ </vt:lpstr>
      <vt:lpstr>Free UMLS License https://uts.nlm.nih.gov/license.html</vt:lpstr>
      <vt:lpstr>PowerPoint Presentation</vt:lpstr>
      <vt:lpstr>RxNorm Releases</vt:lpstr>
      <vt:lpstr>RxNorm Data Files</vt:lpstr>
      <vt:lpstr>RXNCONSO.RRF https://www.nlm.nih.gov/research/umls/rxnorm/docs/techdoc.html#s12_4</vt:lpstr>
      <vt:lpstr>PowerPoint Presentation</vt:lpstr>
      <vt:lpstr>Web-Based Drug Information Resources https://rxnav.nlm.nih.gov/ RXNAVINFO@LIST.NIH.GOV</vt:lpstr>
      <vt:lpstr>RxNav Browser https://rxnav.nlm.nih.gov/ RXNAVINFO@LIST.NIH.GOV</vt:lpstr>
      <vt:lpstr>RxClass Browser https://rxnav.nlm.nih.gov/ RXNAVINFO@LIST.NIH.GOV</vt:lpstr>
      <vt:lpstr>RxMix Combines API Functions https://rxnav.nlm.nih.gov/ RXNAVINFO@LIST.NIH.GOV</vt:lpstr>
      <vt:lpstr>RxMix Batch Mode https://rxnav.nlm.nih.gov/ RXNAVINFO@LIST.NIH.GOV</vt:lpstr>
      <vt:lpstr>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RxNorm 101</dc:title>
  <dc:creator>Cho, In-Hye (NIH/NLM) [E]</dc:creator>
  <cp:lastModifiedBy>Cho, In-Hye (NIH/NLM) [E]</cp:lastModifiedBy>
  <cp:revision>346</cp:revision>
  <dcterms:created xsi:type="dcterms:W3CDTF">2020-01-14T21:48:49Z</dcterms:created>
  <dcterms:modified xsi:type="dcterms:W3CDTF">2020-07-10T21:33:44Z</dcterms:modified>
</cp:coreProperties>
</file>