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0"/>
  </p:notesMasterIdLst>
  <p:sldIdLst>
    <p:sldId id="256" r:id="rId2"/>
    <p:sldId id="311" r:id="rId3"/>
    <p:sldId id="313" r:id="rId4"/>
    <p:sldId id="314" r:id="rId5"/>
    <p:sldId id="315" r:id="rId6"/>
    <p:sldId id="316" r:id="rId7"/>
    <p:sldId id="317" r:id="rId8"/>
    <p:sldId id="318" r:id="rId9"/>
    <p:sldId id="319" r:id="rId10"/>
    <p:sldId id="320" r:id="rId11"/>
    <p:sldId id="325" r:id="rId12"/>
    <p:sldId id="321" r:id="rId13"/>
    <p:sldId id="329" r:id="rId14"/>
    <p:sldId id="323" r:id="rId15"/>
    <p:sldId id="324" r:id="rId16"/>
    <p:sldId id="326" r:id="rId17"/>
    <p:sldId id="332" r:id="rId18"/>
    <p:sldId id="32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41" autoAdjust="0"/>
    <p:restoredTop sz="94666" autoAdjust="0"/>
  </p:normalViewPr>
  <p:slideViewPr>
    <p:cSldViewPr>
      <p:cViewPr varScale="1">
        <p:scale>
          <a:sx n="51" d="100"/>
          <a:sy n="51" d="100"/>
        </p:scale>
        <p:origin x="-84" y="-522"/>
      </p:cViewPr>
      <p:guideLst>
        <p:guide orient="horz" pos="2160"/>
        <p:guide pos="2880"/>
      </p:guideLst>
    </p:cSldViewPr>
  </p:slideViewPr>
  <p:outlineViewPr>
    <p:cViewPr>
      <p:scale>
        <a:sx n="33" d="100"/>
        <a:sy n="33" d="100"/>
      </p:scale>
      <p:origin x="48" y="1134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A30A01-D996-47D2-B290-4EC39F49B910}" type="datetimeFigureOut">
              <a:rPr lang="en-US" smtClean="0"/>
              <a:pPr/>
              <a:t>2/29/2012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EB6B77-F098-405F-8F42-0586F5B3947A}" type="slidenum">
              <a:rPr lang="en-US" smtClean="0"/>
              <a:pPr/>
              <a:t>‹#›</a:t>
            </a:fld>
            <a:endParaRPr lang="en-US"/>
          </a:p>
        </p:txBody>
      </p:sp>
    </p:spTree>
    <p:extLst>
      <p:ext uri="{BB962C8B-B14F-4D97-AF65-F5344CB8AC3E}">
        <p14:creationId xmlns:p14="http://schemas.microsoft.com/office/powerpoint/2010/main" val="4255640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r>
              <a:rPr lang="en-US" dirty="0" smtClean="0"/>
              <a:t>Page 25</a:t>
            </a:r>
          </a:p>
          <a:p>
            <a:r>
              <a:rPr lang="en-US" dirty="0" smtClean="0"/>
              <a:t>Dagger and asterisk codes may appear in maps employing multiple other complex features.  When doing so, the dagger exclusions are given priority in the Map priority sequence so as to avoid coding conflicts in the record with other exclusion codes.</a:t>
            </a:r>
          </a:p>
          <a:p>
            <a:r>
              <a:rPr lang="en-US" dirty="0" smtClean="0"/>
              <a:t>Dagger codes identified during tabular review which do not have a corresponding asterisk are called “virtual dagger” references.  These do not require second target addition as in the following example.</a:t>
            </a:r>
          </a:p>
          <a:p>
            <a:r>
              <a:rPr lang="en-US" dirty="0" smtClean="0"/>
              <a:t>“Urinary tract infectious disorder” 68566005 maps to N39.0 with multiple exclusions.  One exclusion is dagger code A18.1 Tuberculosis of genitourinary system.  However review of the tabular guidance from WHO documents (B:Exclusions:#7)</a:t>
            </a:r>
            <a:endParaRPr lang="fr-CA"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r>
              <a:rPr lang="fr-CA" dirty="0" smtClean="0"/>
              <a:t>Page 24</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1435608" y="1447800"/>
            <a:ext cx="7498080" cy="4800600"/>
          </a:xfrm>
        </p:spPr>
        <p:txBody>
          <a:bodyPr/>
          <a:lstStyle>
            <a:lvl1pPr algn="l">
              <a:defRPr/>
            </a:lvl1pPr>
            <a:lvl2pPr algn="l">
              <a:defRPr/>
            </a:lvl2pPr>
            <a:lvl3pPr algn="l">
              <a:defRPr/>
            </a:lvl3pPr>
            <a:lvl4pPr algn="l">
              <a:defRPr/>
            </a:lvl4pPr>
            <a:lvl5pPr algn="l">
              <a:defRPr/>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5" name="Footer Placeholder 4"/>
          <p:cNvSpPr>
            <a:spLocks noGrp="1"/>
          </p:cNvSpPr>
          <p:nvPr>
            <p:ph type="ftr" sz="quarter" idx="11"/>
          </p:nvPr>
        </p:nvSpPr>
        <p:spPr>
          <a:xfrm>
            <a:off x="1905000" y="6305550"/>
            <a:ext cx="6553200" cy="476250"/>
          </a:xfrm>
        </p:spPr>
        <p:txBody>
          <a:bodyPr/>
          <a:lstStyle>
            <a:lvl1pPr algn="ctr">
              <a:defRPr sz="1600"/>
            </a:lvl1pPr>
            <a:extLst/>
          </a:lstStyle>
          <a:p>
            <a:r>
              <a:rPr lang="en-US" smtClean="0"/>
              <a:t>U.S. National Library of Medicine</a:t>
            </a:r>
            <a:endParaRPr lang="en-US" dirty="0"/>
          </a:p>
        </p:txBody>
      </p:sp>
      <p:sp>
        <p:nvSpPr>
          <p:cNvPr id="6" name="Slide Number Placeholder 5"/>
          <p:cNvSpPr>
            <a:spLocks noGrp="1"/>
          </p:cNvSpPr>
          <p:nvPr>
            <p:ph type="sldNum" sz="quarter" idx="12"/>
          </p:nvPr>
        </p:nvSpPr>
        <p:spPr>
          <a:xfrm>
            <a:off x="8476488" y="6305550"/>
            <a:ext cx="457200" cy="476250"/>
          </a:xfrm>
        </p:spPr>
        <p:txBody>
          <a:bodyPr/>
          <a:lstStyle>
            <a:lvl1pPr algn="r">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3581400" y="6305550"/>
            <a:ext cx="2133600" cy="476250"/>
          </a:xfrm>
          <a:prstGeom prst="rect">
            <a:avLst/>
          </a:prstGeom>
        </p:spPr>
        <p:txBody>
          <a:bodyPr/>
          <a:lstStyle>
            <a:extLst/>
          </a:lstStyle>
          <a:p>
            <a:fld id="{1D8BD707-D9CF-40AE-B4C6-C98DA3205C09}" type="datetimeFigureOut">
              <a:rPr lang="en-US" smtClean="0"/>
              <a:pPr/>
              <a:t>2/29/2012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3581400" y="6305550"/>
            <a:ext cx="2133600" cy="476250"/>
          </a:xfrm>
          <a:prstGeom prst="rect">
            <a:avLst/>
          </a:prstGeom>
        </p:spPr>
        <p:txBody>
          <a:bodyPr/>
          <a:lstStyle>
            <a:extLst/>
          </a:lstStyle>
          <a:p>
            <a:fld id="{1D8BD707-D9CF-40AE-B4C6-C98DA3205C09}" type="datetimeFigureOut">
              <a:rPr lang="en-US" smtClean="0"/>
              <a:pPr/>
              <a:t>2/29/2012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6" name="Picture 2"/>
          <p:cNvPicPr>
            <a:picLocks noChangeAspect="1" noChangeArrowheads="1"/>
          </p:cNvPicPr>
          <p:nvPr userDrawn="1"/>
        </p:nvPicPr>
        <p:blipFill>
          <a:blip r:embed="rId2" cstate="print"/>
          <a:srcRect r="24458"/>
          <a:stretch>
            <a:fillRect/>
          </a:stretch>
        </p:blipFill>
        <p:spPr bwMode="auto">
          <a:xfrm>
            <a:off x="0" y="0"/>
            <a:ext cx="1009650" cy="6858000"/>
          </a:xfrm>
          <a:prstGeom prst="rect">
            <a:avLst/>
          </a:prstGeom>
          <a:noFill/>
          <a:ln w="9525">
            <a:noFill/>
            <a:miter lim="800000"/>
            <a:headEnd/>
            <a:tailEnd/>
          </a:ln>
        </p:spPr>
      </p:pic>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a:xfrm>
            <a:off x="3581400" y="6305550"/>
            <a:ext cx="2133600" cy="476250"/>
          </a:xfrm>
          <a:prstGeom prst="rect">
            <a:avLst/>
          </a:prstGeom>
        </p:spPr>
        <p:txBody>
          <a:bodyPr/>
          <a:lstStyle>
            <a:extLst/>
          </a:lstStyle>
          <a:p>
            <a:fld id="{1D8BD707-D9CF-40AE-B4C6-C98DA3205C09}" type="datetimeFigureOut">
              <a:rPr lang="en-US" smtClean="0"/>
              <a:pPr/>
              <a:t>2/29/2012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grpSp>
        <p:nvGrpSpPr>
          <p:cNvPr id="11" name="Group 10"/>
          <p:cNvGrpSpPr/>
          <p:nvPr userDrawn="1"/>
        </p:nvGrpSpPr>
        <p:grpSpPr>
          <a:xfrm>
            <a:off x="76200" y="4343400"/>
            <a:ext cx="841248" cy="2438400"/>
            <a:chOff x="76200" y="4343400"/>
            <a:chExt cx="841248" cy="2438400"/>
          </a:xfrm>
        </p:grpSpPr>
        <p:pic>
          <p:nvPicPr>
            <p:cNvPr id="12" name="Picture 1035" descr="NLM LOGO-JPEG"/>
            <p:cNvPicPr>
              <a:picLocks noChangeAspect="1" noChangeArrowheads="1"/>
            </p:cNvPicPr>
            <p:nvPr userDrawn="1"/>
          </p:nvPicPr>
          <p:blipFill>
            <a:blip r:embed="rId3" cstate="print"/>
            <a:srcRect/>
            <a:stretch>
              <a:fillRect/>
            </a:stretch>
          </p:blipFill>
          <p:spPr bwMode="auto">
            <a:xfrm>
              <a:off x="76200" y="4343400"/>
              <a:ext cx="838200" cy="855492"/>
            </a:xfrm>
            <a:prstGeom prst="rect">
              <a:avLst/>
            </a:prstGeom>
            <a:noFill/>
            <a:ln w="9525">
              <a:noFill/>
              <a:miter lim="800000"/>
              <a:headEnd/>
              <a:tailEnd/>
            </a:ln>
          </p:spPr>
        </p:pic>
        <p:pic>
          <p:nvPicPr>
            <p:cNvPr id="13" name="Picture 1036" descr="T_nih_logo_2"/>
            <p:cNvPicPr>
              <a:picLocks noChangeAspect="1" noChangeArrowheads="1"/>
            </p:cNvPicPr>
            <p:nvPr userDrawn="1"/>
          </p:nvPicPr>
          <p:blipFill>
            <a:blip r:embed="rId4" cstate="print"/>
            <a:srcRect/>
            <a:stretch>
              <a:fillRect/>
            </a:stretch>
          </p:blipFill>
          <p:spPr bwMode="auto">
            <a:xfrm>
              <a:off x="76200" y="5360341"/>
              <a:ext cx="841248" cy="627489"/>
            </a:xfrm>
            <a:prstGeom prst="rect">
              <a:avLst/>
            </a:prstGeom>
            <a:noFill/>
            <a:ln w="9525">
              <a:noFill/>
              <a:miter lim="800000"/>
              <a:headEnd/>
              <a:tailEnd/>
            </a:ln>
          </p:spPr>
        </p:pic>
        <p:pic>
          <p:nvPicPr>
            <p:cNvPr id="15" name="Picture 1037" descr="T_hhs_logo_2-inv"/>
            <p:cNvPicPr>
              <a:picLocks noChangeAspect="1" noChangeArrowheads="1"/>
            </p:cNvPicPr>
            <p:nvPr/>
          </p:nvPicPr>
          <p:blipFill>
            <a:blip r:embed="rId5" cstate="print"/>
            <a:srcRect/>
            <a:stretch>
              <a:fillRect/>
            </a:stretch>
          </p:blipFill>
          <p:spPr bwMode="auto">
            <a:xfrm>
              <a:off x="188913" y="6048375"/>
              <a:ext cx="612775" cy="733425"/>
            </a:xfrm>
            <a:prstGeom prst="rect">
              <a:avLst/>
            </a:prstGeom>
            <a:noFill/>
            <a:ln w="9525">
              <a:noFill/>
              <a:miter lim="800000"/>
              <a:headEnd/>
              <a:tailEnd/>
            </a:ln>
          </p:spPr>
        </p:pic>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54"/>
            <a:ext cx="914089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1371600"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371600"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3581400" y="6305550"/>
            <a:ext cx="2133600" cy="476250"/>
          </a:xfrm>
          <a:prstGeom prst="rect">
            <a:avLst/>
          </a:prstGeom>
        </p:spPr>
        <p:txBody>
          <a:bodyPr/>
          <a:lstStyle>
            <a:extLst/>
          </a:lstStyle>
          <a:p>
            <a:fld id="{1D8BD707-D9CF-40AE-B4C6-C98DA3205C09}" type="datetimeFigureOut">
              <a:rPr lang="en-US" smtClean="0"/>
              <a:pPr/>
              <a:t>2/29/2012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pic>
        <p:nvPicPr>
          <p:cNvPr id="11" name="Picture 2"/>
          <p:cNvPicPr>
            <a:picLocks noChangeAspect="1" noChangeArrowheads="1"/>
          </p:cNvPicPr>
          <p:nvPr userDrawn="1"/>
        </p:nvPicPr>
        <p:blipFill>
          <a:blip r:embed="rId2" cstate="print"/>
          <a:srcRect r="24458"/>
          <a:stretch>
            <a:fillRect/>
          </a:stretch>
        </p:blipFill>
        <p:spPr bwMode="auto">
          <a:xfrm>
            <a:off x="0" y="0"/>
            <a:ext cx="1009650" cy="6858000"/>
          </a:xfrm>
          <a:prstGeom prst="rect">
            <a:avLst/>
          </a:prstGeom>
          <a:noFill/>
          <a:ln w="9525">
            <a:noFill/>
            <a:miter lim="800000"/>
            <a:headEnd/>
            <a:tailEnd/>
          </a:ln>
        </p:spPr>
      </p:pic>
      <p:pic>
        <p:nvPicPr>
          <p:cNvPr id="12" name="Picture 22" descr="nlm_logo_2"/>
          <p:cNvPicPr>
            <a:picLocks noChangeAspect="1" noChangeArrowheads="1"/>
          </p:cNvPicPr>
          <p:nvPr userDrawn="1"/>
        </p:nvPicPr>
        <p:blipFill>
          <a:blip r:embed="rId3" cstate="print"/>
          <a:srcRect/>
          <a:stretch>
            <a:fillRect/>
          </a:stretch>
        </p:blipFill>
        <p:spPr bwMode="auto">
          <a:xfrm>
            <a:off x="234950" y="6169025"/>
            <a:ext cx="539750" cy="550863"/>
          </a:xfrm>
          <a:prstGeom prst="rect">
            <a:avLst/>
          </a:prstGeom>
          <a:noFill/>
          <a:ln w="9525">
            <a:noFill/>
            <a:miter lim="800000"/>
            <a:headEnd/>
            <a:tailEnd/>
          </a:ln>
        </p:spPr>
      </p:pic>
      <p:pic>
        <p:nvPicPr>
          <p:cNvPr id="13" name="Picture 2"/>
          <p:cNvPicPr>
            <a:picLocks noChangeAspect="1" noChangeArrowheads="1"/>
          </p:cNvPicPr>
          <p:nvPr userDrawn="1"/>
        </p:nvPicPr>
        <p:blipFill>
          <a:blip r:embed="rId2" cstate="print"/>
          <a:srcRect r="24458"/>
          <a:stretch>
            <a:fillRect/>
          </a:stretch>
        </p:blipFill>
        <p:spPr bwMode="auto">
          <a:xfrm>
            <a:off x="8134350" y="0"/>
            <a:ext cx="1009650" cy="6858000"/>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3581400" y="6305550"/>
            <a:ext cx="2133600" cy="476250"/>
          </a:xfrm>
          <a:prstGeom prst="rect">
            <a:avLst/>
          </a:prstGeom>
        </p:spPr>
        <p:txBody>
          <a:bodyPr/>
          <a:lstStyle>
            <a:extLst/>
          </a:lstStyle>
          <a:p>
            <a:fld id="{1D8BD707-D9CF-40AE-B4C6-C98DA3205C09}" type="datetimeFigureOut">
              <a:rPr lang="en-US" smtClean="0"/>
              <a:pPr/>
              <a:t>2/29/2012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3581400" y="6305550"/>
            <a:ext cx="2133600" cy="476250"/>
          </a:xfrm>
          <a:prstGeom prst="rect">
            <a:avLst/>
          </a:prstGeom>
        </p:spPr>
        <p:txBody>
          <a:bodyPr/>
          <a:lstStyle>
            <a:extLst/>
          </a:lstStyle>
          <a:p>
            <a:fld id="{1D8BD707-D9CF-40AE-B4C6-C98DA3205C09}" type="datetimeFigureOut">
              <a:rPr lang="en-US" smtClean="0"/>
              <a:pPr/>
              <a:t>2/29/2012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a:xfrm>
            <a:off x="3581400" y="6305550"/>
            <a:ext cx="2133600" cy="476250"/>
          </a:xfrm>
          <a:prstGeom prst="rect">
            <a:avLst/>
          </a:prstGeom>
        </p:spPr>
        <p:txBody>
          <a:bodyPr/>
          <a:lstStyle>
            <a:extLst/>
          </a:lstStyle>
          <a:p>
            <a:fld id="{1D8BD707-D9CF-40AE-B4C6-C98DA3205C09}" type="datetimeFigureOut">
              <a:rPr lang="en-US" smtClean="0"/>
              <a:pPr/>
              <a:t>2/29/2012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a:xfrm>
            <a:off x="3581400" y="6305550"/>
            <a:ext cx="2133600" cy="476250"/>
          </a:xfrm>
          <a:prstGeom prst="rect">
            <a:avLst/>
          </a:prstGeom>
        </p:spPr>
        <p:txBody>
          <a:bodyPr/>
          <a:lstStyle>
            <a:extLst/>
          </a:lstStyle>
          <a:p>
            <a:fld id="{1D8BD707-D9CF-40AE-B4C6-C98DA3205C09}" type="datetimeFigureOut">
              <a:rPr lang="en-US" smtClean="0"/>
              <a:pPr/>
              <a:t>2/29/2012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3581400" y="6305550"/>
            <a:ext cx="2133600" cy="476250"/>
          </a:xfrm>
          <a:prstGeom prst="rect">
            <a:avLst/>
          </a:prstGeom>
        </p:spPr>
        <p:txBody>
          <a:bodyPr/>
          <a:lstStyle>
            <a:extLst/>
          </a:lstStyle>
          <a:p>
            <a:fld id="{1D8BD707-D9CF-40AE-B4C6-C98DA3205C09}" type="datetimeFigureOut">
              <a:rPr lang="en-US" smtClean="0"/>
              <a:pPr/>
              <a:t>2/29/2012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a:xfrm>
            <a:off x="3581400" y="6305550"/>
            <a:ext cx="2133600" cy="476250"/>
          </a:xfrm>
          <a:prstGeom prst="rect">
            <a:avLst/>
          </a:prstGeom>
        </p:spPr>
        <p:txBody>
          <a:bodyPr/>
          <a:lstStyle>
            <a:extLst/>
          </a:lstStyle>
          <a:p>
            <a:fld id="{1D8BD707-D9CF-40AE-B4C6-C98DA3205C09}" type="datetimeFigureOut">
              <a:rPr lang="en-US" smtClean="0"/>
              <a:pPr/>
              <a:t>2/29/2012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7" name="Picture 2"/>
          <p:cNvPicPr>
            <a:picLocks noChangeAspect="1" noChangeArrowheads="1"/>
          </p:cNvPicPr>
          <p:nvPr userDrawn="1"/>
        </p:nvPicPr>
        <p:blipFill>
          <a:blip r:embed="rId13" cstate="print"/>
          <a:srcRect r="24458"/>
          <a:stretch>
            <a:fillRect/>
          </a:stretch>
        </p:blipFill>
        <p:spPr bwMode="auto">
          <a:xfrm>
            <a:off x="0" y="0"/>
            <a:ext cx="1009650" cy="6858000"/>
          </a:xfrm>
          <a:prstGeom prst="rect">
            <a:avLst/>
          </a:prstGeom>
          <a:noFill/>
          <a:ln w="9525">
            <a:noFill/>
            <a:miter lim="800000"/>
            <a:headEnd/>
            <a:tailEnd/>
          </a:ln>
        </p:spPr>
      </p:pic>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Footer Placeholder 9"/>
          <p:cNvSpPr>
            <a:spLocks noGrp="1"/>
          </p:cNvSpPr>
          <p:nvPr>
            <p:ph type="ftr" sz="quarter" idx="3"/>
          </p:nvPr>
        </p:nvSpPr>
        <p:spPr>
          <a:xfrm>
            <a:off x="2403348" y="6305550"/>
            <a:ext cx="5562600" cy="476250"/>
          </a:xfrm>
          <a:prstGeom prst="rect">
            <a:avLst/>
          </a:prstGeom>
          <a:effectLst>
            <a:outerShdw blurRad="50800" dist="38100" dir="2700000" algn="tl" rotWithShape="0">
              <a:schemeClr val="bg2">
                <a:lumMod val="10000"/>
                <a:alpha val="40000"/>
              </a:schemeClr>
            </a:outerShdw>
          </a:effectLst>
        </p:spPr>
        <p:txBody>
          <a:bodyPr anchor="b"/>
          <a:lstStyle>
            <a:lvl1pPr algn="ctr" eaLnBrk="1" latinLnBrk="0" hangingPunct="1">
              <a:defRPr kumimoji="0" sz="1600">
                <a:solidFill>
                  <a:schemeClr val="bg2">
                    <a:shade val="50000"/>
                    <a:satMod val="200000"/>
                  </a:schemeClr>
                </a:solidFill>
                <a:effectLst/>
              </a:defRPr>
            </a:lvl1pPr>
            <a:extLst/>
          </a:lstStyle>
          <a:p>
            <a:r>
              <a:rPr lang="en-US" smtClean="0"/>
              <a:t>U.S. National Library of Medicine</a:t>
            </a:r>
            <a:endParaRPr lang="en-US" dirty="0"/>
          </a:p>
        </p:txBody>
      </p:sp>
      <p:sp>
        <p:nvSpPr>
          <p:cNvPr id="22" name="Slide Number Placeholder 21"/>
          <p:cNvSpPr>
            <a:spLocks noGrp="1"/>
          </p:cNvSpPr>
          <p:nvPr>
            <p:ph type="sldNum" sz="quarter" idx="4"/>
          </p:nvPr>
        </p:nvSpPr>
        <p:spPr>
          <a:xfrm>
            <a:off x="8476488" y="6305550"/>
            <a:ext cx="457200" cy="476250"/>
          </a:xfrm>
          <a:prstGeom prst="rect">
            <a:avLst/>
          </a:prstGeom>
        </p:spPr>
        <p:txBody>
          <a:bodyPr anchor="b"/>
          <a:lstStyle>
            <a:lvl1pPr algn="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pic>
        <p:nvPicPr>
          <p:cNvPr id="11" name="Picture 22" descr="nlm_logo_2"/>
          <p:cNvPicPr>
            <a:picLocks noChangeAspect="1" noChangeArrowheads="1"/>
          </p:cNvPicPr>
          <p:nvPr userDrawn="1"/>
        </p:nvPicPr>
        <p:blipFill>
          <a:blip r:embed="rId14" cstate="print"/>
          <a:srcRect/>
          <a:stretch>
            <a:fillRect/>
          </a:stretch>
        </p:blipFill>
        <p:spPr bwMode="auto">
          <a:xfrm>
            <a:off x="234950" y="6169025"/>
            <a:ext cx="539750" cy="5508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8" r:id="rId1"/>
    <p:sldLayoutId id="2147483757"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imagic.nlm.nih.gov/imagic/code/map"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85800"/>
            <a:ext cx="7406640" cy="1472184"/>
          </a:xfrm>
        </p:spPr>
        <p:txBody>
          <a:bodyPr/>
          <a:lstStyle/>
          <a:p>
            <a:r>
              <a:rPr lang="en-US" dirty="0" smtClean="0"/>
              <a:t>Mapping from SNOMED CT to ICD-10 and ICD-10-CM </a:t>
            </a:r>
            <a:endParaRPr lang="en-US" dirty="0"/>
          </a:p>
        </p:txBody>
      </p:sp>
      <p:grpSp>
        <p:nvGrpSpPr>
          <p:cNvPr id="6" name="Group 5" descr="group of UMLS UTS &amp; IHTSDO  logos" title="logos"/>
          <p:cNvGrpSpPr/>
          <p:nvPr/>
        </p:nvGrpSpPr>
        <p:grpSpPr>
          <a:xfrm>
            <a:off x="5105400" y="2895600"/>
            <a:ext cx="3676650" cy="1085850"/>
            <a:chOff x="2590800" y="2286000"/>
            <a:chExt cx="3676650" cy="1085850"/>
          </a:xfrm>
        </p:grpSpPr>
        <p:pic>
          <p:nvPicPr>
            <p:cNvPr id="1026" name="Picture 2" descr="UMLS UTS logo" title="UMLS"/>
            <p:cNvPicPr>
              <a:picLocks noChangeAspect="1" noChangeArrowheads="1"/>
            </p:cNvPicPr>
            <p:nvPr/>
          </p:nvPicPr>
          <p:blipFill>
            <a:blip r:embed="rId2" cstate="print"/>
            <a:srcRect/>
            <a:stretch>
              <a:fillRect/>
            </a:stretch>
          </p:blipFill>
          <p:spPr bwMode="auto">
            <a:xfrm>
              <a:off x="3962400" y="2419350"/>
              <a:ext cx="2305050" cy="819150"/>
            </a:xfrm>
            <a:prstGeom prst="rect">
              <a:avLst/>
            </a:prstGeom>
            <a:noFill/>
            <a:ln w="9525">
              <a:noFill/>
              <a:miter lim="800000"/>
              <a:headEnd/>
              <a:tailEnd/>
            </a:ln>
          </p:spPr>
        </p:pic>
        <p:pic>
          <p:nvPicPr>
            <p:cNvPr id="1027" name="Picture 3" descr="this is a logo of International Health Terminology Standards development organisation" title="IHTSDO logo"/>
            <p:cNvPicPr>
              <a:picLocks noChangeAspect="1" noChangeArrowheads="1"/>
            </p:cNvPicPr>
            <p:nvPr/>
          </p:nvPicPr>
          <p:blipFill>
            <a:blip r:embed="rId3" cstate="print"/>
            <a:srcRect l="82104" r="4013"/>
            <a:stretch>
              <a:fillRect/>
            </a:stretch>
          </p:blipFill>
          <p:spPr bwMode="auto">
            <a:xfrm>
              <a:off x="2590800" y="2286000"/>
              <a:ext cx="1219200" cy="1085850"/>
            </a:xfrm>
            <a:prstGeom prst="rect">
              <a:avLst/>
            </a:prstGeom>
            <a:noFill/>
            <a:ln w="9525">
              <a:noFill/>
              <a:miter lim="800000"/>
              <a:headEnd/>
              <a:tailEnd/>
            </a:ln>
          </p:spPr>
        </p:pic>
      </p:grpSp>
      <p:sp>
        <p:nvSpPr>
          <p:cNvPr id="7" name="Rectangle 6"/>
          <p:cNvSpPr/>
          <p:nvPr/>
        </p:nvSpPr>
        <p:spPr>
          <a:xfrm>
            <a:off x="1432560" y="3962400"/>
            <a:ext cx="4061112" cy="1200329"/>
          </a:xfrm>
          <a:prstGeom prst="rect">
            <a:avLst/>
          </a:prstGeom>
        </p:spPr>
        <p:txBody>
          <a:bodyPr wrap="none">
            <a:spAutoFit/>
          </a:bodyPr>
          <a:lstStyle/>
          <a:p>
            <a:r>
              <a:rPr lang="en-US" sz="2400" dirty="0" smtClean="0">
                <a:solidFill>
                  <a:schemeClr val="accent5"/>
                </a:solidFill>
              </a:rPr>
              <a:t>Dr. Kin </a:t>
            </a:r>
            <a:r>
              <a:rPr lang="en-US" sz="2400" dirty="0" err="1" smtClean="0">
                <a:solidFill>
                  <a:schemeClr val="accent5"/>
                </a:solidFill>
              </a:rPr>
              <a:t>Wah</a:t>
            </a:r>
            <a:r>
              <a:rPr lang="en-US" sz="2400" dirty="0" smtClean="0">
                <a:solidFill>
                  <a:schemeClr val="accent5"/>
                </a:solidFill>
              </a:rPr>
              <a:t> Fung</a:t>
            </a:r>
          </a:p>
          <a:p>
            <a:r>
              <a:rPr lang="en-US" sz="2400" i="1" dirty="0" smtClean="0">
                <a:solidFill>
                  <a:schemeClr val="accent1">
                    <a:lumMod val="50000"/>
                  </a:schemeClr>
                </a:solidFill>
              </a:rPr>
              <a:t>U.S. National Library of Medicine,</a:t>
            </a:r>
          </a:p>
          <a:p>
            <a:r>
              <a:rPr lang="en-US" sz="2400" i="1" dirty="0" smtClean="0">
                <a:solidFill>
                  <a:schemeClr val="accent1">
                    <a:lumMod val="50000"/>
                  </a:schemeClr>
                </a:solidFill>
              </a:rPr>
              <a:t>Bethesda, MD, USA</a:t>
            </a:r>
            <a:endParaRPr lang="en-US" sz="2400" i="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 advice</a:t>
            </a:r>
            <a:endParaRPr lang="en-US" dirty="0"/>
          </a:p>
        </p:txBody>
      </p:sp>
      <p:sp>
        <p:nvSpPr>
          <p:cNvPr id="3" name="Content Placeholder 2"/>
          <p:cNvSpPr>
            <a:spLocks noGrp="1"/>
          </p:cNvSpPr>
          <p:nvPr>
            <p:ph idx="1"/>
          </p:nvPr>
        </p:nvSpPr>
        <p:spPr/>
        <p:txBody>
          <a:bodyPr>
            <a:normAutofit lnSpcReduction="10000"/>
          </a:bodyPr>
          <a:lstStyle/>
          <a:p>
            <a:r>
              <a:rPr lang="en-US" dirty="0" smtClean="0"/>
              <a:t>Explicit guidance on the map’s usage</a:t>
            </a:r>
          </a:p>
          <a:p>
            <a:pPr lvl="1"/>
            <a:r>
              <a:rPr lang="en-US" sz="1800" dirty="0" smtClean="0"/>
              <a:t>DESCENDANTS NOT EXHAUSTIVELY MAPPED</a:t>
            </a:r>
          </a:p>
          <a:p>
            <a:pPr lvl="1"/>
            <a:r>
              <a:rPr lang="en-US" sz="1800" dirty="0" smtClean="0"/>
              <a:t>EPISODE OF CARE INFORMATION NEEDED</a:t>
            </a:r>
          </a:p>
          <a:p>
            <a:pPr lvl="1"/>
            <a:r>
              <a:rPr lang="en-US" sz="1800" dirty="0" smtClean="0"/>
              <a:t>CONSIDER ADDITIONAL CODE TO IDENTIFY SPECIFIC CONDITION OR DISEASE</a:t>
            </a:r>
          </a:p>
          <a:p>
            <a:pPr lvl="1"/>
            <a:r>
              <a:rPr lang="en-US" sz="1800" dirty="0" smtClean="0"/>
              <a:t>CONSIDER LATERALITY SPECIFICATION</a:t>
            </a:r>
          </a:p>
          <a:p>
            <a:pPr lvl="1"/>
            <a:r>
              <a:rPr lang="en-US" sz="1800" dirty="0" smtClean="0"/>
              <a:t>CONSIDER TRIMESTER SPECIFICATION</a:t>
            </a:r>
          </a:p>
          <a:p>
            <a:pPr lvl="1"/>
            <a:r>
              <a:rPr lang="en-US" sz="1800" dirty="0" smtClean="0"/>
              <a:t>CONSIDER WHICH FETUS IS AFFECTED BY THE MATERNAL CONDITION</a:t>
            </a:r>
          </a:p>
          <a:p>
            <a:pPr lvl="1"/>
            <a:r>
              <a:rPr lang="en-US" sz="1800" dirty="0" smtClean="0"/>
              <a:t>POSSIBLE REQUIREMENT FOR AN EXTERNAL CAUSE CODE</a:t>
            </a:r>
          </a:p>
          <a:p>
            <a:pPr lvl="1"/>
            <a:r>
              <a:rPr lang="en-US" sz="1800" dirty="0" smtClean="0"/>
              <a:t>THIS IS A MANIFESTATION CODE FOR USE IN A SECONDARY POSITION</a:t>
            </a:r>
          </a:p>
          <a:p>
            <a:pPr lvl="1"/>
            <a:r>
              <a:rPr lang="en-US" sz="1800" dirty="0" smtClean="0"/>
              <a:t>THIS IS AN EXTERNAL CAUSE CODE FOR USE IN A SECONDARY POSITION</a:t>
            </a:r>
          </a:p>
          <a:p>
            <a:pPr lvl="2"/>
            <a:endParaRPr lang="en-US" dirty="0"/>
          </a:p>
        </p:txBody>
      </p:sp>
      <p:sp>
        <p:nvSpPr>
          <p:cNvPr id="6" name="Footer Placeholder 5"/>
          <p:cNvSpPr>
            <a:spLocks noGrp="1"/>
          </p:cNvSpPr>
          <p:nvPr>
            <p:ph type="ftr" sz="quarter" idx="12"/>
          </p:nvPr>
        </p:nvSpPr>
        <p:spPr/>
        <p:txBody>
          <a:bodyPr/>
          <a:lstStyle/>
          <a:p>
            <a:pPr>
              <a:defRPr/>
            </a:pPr>
            <a:r>
              <a:rPr lang="da-DK" dirty="0" smtClean="0"/>
              <a:t>www.ihtsdo.org</a:t>
            </a:r>
            <a:endParaRPr lang="da-DK"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Dual independent mapping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Built-in quality assurance process – each map has to be agreed by 2 independent sources</a:t>
            </a:r>
          </a:p>
          <a:p>
            <a:pPr lvl="1"/>
            <a:r>
              <a:rPr lang="en-US" dirty="0" smtClean="0"/>
              <a:t>Concepts with no legacy maps – mapped independently by 2 map specialists</a:t>
            </a:r>
          </a:p>
          <a:p>
            <a:pPr lvl="1"/>
            <a:r>
              <a:rPr lang="en-US" dirty="0" smtClean="0"/>
              <a:t>Concepts with legacy maps – mapped by 1 map specialist first, and by another if there is discordance between legacy map and 1</a:t>
            </a:r>
            <a:r>
              <a:rPr lang="en-US" baseline="30000" dirty="0" smtClean="0"/>
              <a:t>st</a:t>
            </a:r>
            <a:r>
              <a:rPr lang="en-US" dirty="0" smtClean="0"/>
              <a:t> map specialist</a:t>
            </a:r>
          </a:p>
          <a:p>
            <a:r>
              <a:rPr lang="en-US" dirty="0" smtClean="0"/>
              <a:t>Sources of legacy maps</a:t>
            </a:r>
          </a:p>
          <a:p>
            <a:pPr lvl="1"/>
            <a:r>
              <a:rPr lang="en-US" dirty="0" smtClean="0"/>
              <a:t>Existing UK maps (to ICD-10)</a:t>
            </a:r>
          </a:p>
          <a:p>
            <a:pPr lvl="1"/>
            <a:r>
              <a:rPr lang="en-US" dirty="0" smtClean="0"/>
              <a:t>CMT maps (to ICD-10-CM)</a:t>
            </a:r>
          </a:p>
          <a:p>
            <a:pPr lvl="1"/>
            <a:r>
              <a:rPr lang="en-US" dirty="0" smtClean="0"/>
              <a:t>UMLS synonymy</a:t>
            </a:r>
          </a:p>
          <a:p>
            <a:pPr lvl="1"/>
            <a:r>
              <a:rPr lang="en-US" dirty="0" smtClean="0"/>
              <a:t>ICD-10-CM maps derived from finalized ICD-10 maps</a:t>
            </a:r>
          </a:p>
          <a:p>
            <a:r>
              <a:rPr lang="en-US" dirty="0" smtClean="0"/>
              <a:t>Minor conflicts resolved by map leads </a:t>
            </a:r>
          </a:p>
          <a:p>
            <a:r>
              <a:rPr lang="en-US" dirty="0" smtClean="0"/>
              <a:t>Otherwise referred for broader discussion or consensus management panel</a:t>
            </a:r>
          </a:p>
          <a:p>
            <a:pPr lvl="1"/>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498080" cy="1143000"/>
          </a:xfrm>
        </p:spPr>
        <p:txBody>
          <a:bodyPr/>
          <a:lstStyle/>
          <a:p>
            <a:r>
              <a:rPr lang="en-US" dirty="0" smtClean="0"/>
              <a:t>Intended uses of the map</a:t>
            </a:r>
            <a:endParaRPr lang="en-US" dirty="0"/>
          </a:p>
        </p:txBody>
      </p:sp>
      <p:sp>
        <p:nvSpPr>
          <p:cNvPr id="3" name="Content Placeholder 2"/>
          <p:cNvSpPr>
            <a:spLocks noGrp="1"/>
          </p:cNvSpPr>
          <p:nvPr>
            <p:ph idx="1"/>
          </p:nvPr>
        </p:nvSpPr>
        <p:spPr/>
        <p:txBody>
          <a:bodyPr/>
          <a:lstStyle/>
          <a:p>
            <a:r>
              <a:rPr lang="en-US" dirty="0" smtClean="0"/>
              <a:t>Embedded in the EHR for real-time, interactive ICD codes generation (I-MAGIC=Interactive Map-Assisted Generation of ICD Codes)</a:t>
            </a:r>
          </a:p>
          <a:p>
            <a:r>
              <a:rPr lang="en-US" dirty="0" smtClean="0"/>
              <a:t>To assist coding professionals by suggesting ICD codes based on SNOMED CT-encoded problem list entries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1341120"/>
          </a:xfrm>
        </p:spPr>
        <p:txBody>
          <a:bodyPr>
            <a:normAutofit fontScale="90000"/>
          </a:bodyPr>
          <a:lstStyle/>
          <a:p>
            <a:r>
              <a:rPr lang="en-US" sz="3600" dirty="0"/>
              <a:t>Interactive Map-Assisted Generation of ICD Codes (I-MAGIC) Algorithm </a:t>
            </a:r>
            <a:r>
              <a:rPr lang="en-US" sz="4400" dirty="0"/>
              <a:t/>
            </a:r>
            <a:br>
              <a:rPr lang="en-US" sz="4400" dirty="0"/>
            </a:br>
            <a:endParaRPr lang="en-US" dirty="0"/>
          </a:p>
        </p:txBody>
      </p:sp>
      <p:pic>
        <p:nvPicPr>
          <p:cNvPr id="3" name="Picture 2" descr="the diagram for Interactive Map-Assited Generation of ICD Codes" title="Interactive Map-Assisted Generation of ICD Codes (I-MAGIC) Algorithm"/>
          <p:cNvPicPr>
            <a:picLocks noChangeAspect="1" noChangeArrowheads="1"/>
          </p:cNvPicPr>
          <p:nvPr/>
        </p:nvPicPr>
        <p:blipFill>
          <a:blip r:embed="rId2" cstate="print"/>
          <a:srcRect/>
          <a:stretch>
            <a:fillRect/>
          </a:stretch>
        </p:blipFill>
        <p:spPr bwMode="auto">
          <a:xfrm>
            <a:off x="1981200" y="1371600"/>
            <a:ext cx="5857875" cy="5283852"/>
          </a:xfrm>
          <a:prstGeom prst="rect">
            <a:avLst/>
          </a:prstGeom>
          <a:noFill/>
          <a:ln w="9525">
            <a:noFill/>
            <a:miter lim="800000"/>
            <a:headEnd/>
            <a:tailEnd/>
          </a:ln>
        </p:spPr>
      </p:pic>
    </p:spTree>
    <p:extLst>
      <p:ext uri="{BB962C8B-B14F-4D97-AF65-F5344CB8AC3E}">
        <p14:creationId xmlns:p14="http://schemas.microsoft.com/office/powerpoint/2010/main" val="1705753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SNOMED CT concepts that are in scope for mapping</a:t>
            </a:r>
            <a:endParaRPr lang="en-US" dirty="0"/>
          </a:p>
        </p:txBody>
      </p:sp>
      <p:sp>
        <p:nvSpPr>
          <p:cNvPr id="3" name="Content Placeholder 2"/>
          <p:cNvSpPr>
            <a:spLocks noGrp="1"/>
          </p:cNvSpPr>
          <p:nvPr>
            <p:ph idx="1"/>
          </p:nvPr>
        </p:nvSpPr>
        <p:spPr>
          <a:xfrm>
            <a:off x="1295400" y="1524000"/>
            <a:ext cx="7391400" cy="3633788"/>
          </a:xfrm>
        </p:spPr>
        <p:txBody>
          <a:bodyPr>
            <a:normAutofit/>
          </a:bodyPr>
          <a:lstStyle/>
          <a:p>
            <a:r>
              <a:rPr lang="en-US" dirty="0" smtClean="0"/>
              <a:t>Any concept in the following three SNOMED CT hierarchies</a:t>
            </a:r>
          </a:p>
          <a:p>
            <a:pPr lvl="1"/>
            <a:r>
              <a:rPr lang="en-US" dirty="0" smtClean="0"/>
              <a:t>Clinical finding</a:t>
            </a:r>
          </a:p>
          <a:p>
            <a:pPr lvl="1"/>
            <a:r>
              <a:rPr lang="en-US" dirty="0" smtClean="0"/>
              <a:t>Event</a:t>
            </a:r>
          </a:p>
          <a:p>
            <a:pPr lvl="1"/>
            <a:r>
              <a:rPr lang="en-US" dirty="0" smtClean="0"/>
              <a:t>Situation with explicit context</a:t>
            </a:r>
          </a:p>
          <a:p>
            <a:r>
              <a:rPr lang="en-US" dirty="0" smtClean="0"/>
              <a:t>Total about 110,000 concepts in scope</a:t>
            </a:r>
          </a:p>
        </p:txBody>
      </p:sp>
      <p:sp>
        <p:nvSpPr>
          <p:cNvPr id="4" name="Date Placeholder 3"/>
          <p:cNvSpPr>
            <a:spLocks noGrp="1"/>
          </p:cNvSpPr>
          <p:nvPr>
            <p:ph type="dt" sz="half" idx="4294967295"/>
          </p:nvPr>
        </p:nvSpPr>
        <p:spPr>
          <a:xfrm>
            <a:off x="7391400" y="6407150"/>
            <a:ext cx="1524000" cy="228600"/>
          </a:xfrm>
          <a:prstGeom prst="rect">
            <a:avLst/>
          </a:prstGeom>
        </p:spPr>
        <p:txBody>
          <a:bodyPr/>
          <a:lstStyle/>
          <a:p>
            <a:pPr>
              <a:defRPr/>
            </a:pPr>
            <a:endParaRPr lang="en-US" dirty="0"/>
          </a:p>
        </p:txBody>
      </p:sp>
      <p:sp>
        <p:nvSpPr>
          <p:cNvPr id="6" name="Footer Placeholder 5"/>
          <p:cNvSpPr>
            <a:spLocks noGrp="1"/>
          </p:cNvSpPr>
          <p:nvPr>
            <p:ph type="ftr" sz="quarter" idx="12"/>
          </p:nvPr>
        </p:nvSpPr>
        <p:spPr/>
        <p:txBody>
          <a:bodyPr/>
          <a:lstStyle/>
          <a:p>
            <a:pPr>
              <a:defRPr/>
            </a:pPr>
            <a:r>
              <a:rPr lang="da-DK" smtClean="0"/>
              <a:t>www.ihtsdo.org</a:t>
            </a:r>
            <a:endParaRPr lang="da-DK"/>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Priorities for phase 1 work</a:t>
            </a:r>
            <a:endParaRPr lang="en-US" dirty="0"/>
          </a:p>
        </p:txBody>
      </p:sp>
      <p:sp>
        <p:nvSpPr>
          <p:cNvPr id="3" name="Content Placeholder 2"/>
          <p:cNvSpPr>
            <a:spLocks noGrp="1"/>
          </p:cNvSpPr>
          <p:nvPr>
            <p:ph idx="1"/>
          </p:nvPr>
        </p:nvSpPr>
        <p:spPr/>
        <p:txBody>
          <a:bodyPr>
            <a:normAutofit lnSpcReduction="10000"/>
          </a:bodyPr>
          <a:lstStyle/>
          <a:p>
            <a:r>
              <a:rPr lang="en-US" dirty="0" smtClean="0"/>
              <a:t>ICD-10 map</a:t>
            </a:r>
          </a:p>
          <a:p>
            <a:pPr lvl="1"/>
            <a:r>
              <a:rPr lang="en-US" dirty="0" smtClean="0"/>
              <a:t>NLM’s CORE Problem List Subset</a:t>
            </a:r>
          </a:p>
          <a:p>
            <a:pPr lvl="1"/>
            <a:r>
              <a:rPr lang="en-US" dirty="0" smtClean="0"/>
              <a:t>SNOMED CT concepts that correspond to top ranking ICD-10 codes in 5 countries</a:t>
            </a:r>
          </a:p>
          <a:p>
            <a:r>
              <a:rPr lang="en-US" dirty="0" smtClean="0"/>
              <a:t>ICD-10-CM map</a:t>
            </a:r>
          </a:p>
          <a:p>
            <a:pPr lvl="1"/>
            <a:r>
              <a:rPr lang="en-US" dirty="0" smtClean="0"/>
              <a:t>NLM’s CORE Problem List Subset</a:t>
            </a:r>
          </a:p>
          <a:p>
            <a:pPr lvl="1"/>
            <a:r>
              <a:rPr lang="en-US" dirty="0" smtClean="0"/>
              <a:t>Donated content from Kaiser Permanente’s Convergent Medical Terminology (CMT) – top 2,500, sub-specialty subsets (cardiology, neurology, mental health, </a:t>
            </a:r>
            <a:r>
              <a:rPr lang="en-US" dirty="0" err="1" smtClean="0"/>
              <a:t>musculo</a:t>
            </a:r>
            <a:r>
              <a:rPr lang="en-US" dirty="0" smtClean="0"/>
              <a:t>-skeletal)</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progress</a:t>
            </a:r>
            <a:endParaRPr lang="en-US" dirty="0"/>
          </a:p>
        </p:txBody>
      </p:sp>
      <p:sp>
        <p:nvSpPr>
          <p:cNvPr id="3" name="Content Placeholder 2"/>
          <p:cNvSpPr>
            <a:spLocks noGrp="1"/>
          </p:cNvSpPr>
          <p:nvPr>
            <p:ph idx="1"/>
          </p:nvPr>
        </p:nvSpPr>
        <p:spPr/>
        <p:txBody>
          <a:bodyPr>
            <a:normAutofit/>
          </a:bodyPr>
          <a:lstStyle/>
          <a:p>
            <a:r>
              <a:rPr lang="en-US" dirty="0" smtClean="0"/>
              <a:t>ICD-10 map</a:t>
            </a:r>
          </a:p>
          <a:p>
            <a:pPr lvl="1"/>
            <a:r>
              <a:rPr lang="en-US" dirty="0" smtClean="0"/>
              <a:t>Preview publication of maps for 5,000 concepts in September 2011</a:t>
            </a:r>
          </a:p>
          <a:p>
            <a:pPr lvl="1"/>
            <a:r>
              <a:rPr lang="en-US" dirty="0" smtClean="0"/>
              <a:t>Final publication of phase 1 maps (about 20,000 concepts) planned for April 2012</a:t>
            </a:r>
          </a:p>
          <a:p>
            <a:r>
              <a:rPr lang="en-US" dirty="0" smtClean="0"/>
              <a:t>ICD-10-CM map</a:t>
            </a:r>
          </a:p>
          <a:p>
            <a:pPr lvl="1"/>
            <a:r>
              <a:rPr lang="en-US" dirty="0" smtClean="0"/>
              <a:t>Planned release dates</a:t>
            </a:r>
          </a:p>
          <a:p>
            <a:pPr lvl="2"/>
            <a:r>
              <a:rPr lang="en-US" dirty="0" smtClean="0"/>
              <a:t>Feb 2012 – preview release (6,000 concepts)</a:t>
            </a:r>
          </a:p>
          <a:p>
            <a:pPr lvl="2"/>
            <a:r>
              <a:rPr lang="en-US" dirty="0" smtClean="0"/>
              <a:t>June 2012 – full phase 1 maps (15,000 concepts)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I-MAGIC demo tool</a:t>
            </a:r>
            <a:br>
              <a:rPr lang="en-US" dirty="0" smtClean="0"/>
            </a:br>
            <a:endParaRPr lang="en-US" dirty="0"/>
          </a:p>
        </p:txBody>
      </p:sp>
      <p:sp>
        <p:nvSpPr>
          <p:cNvPr id="4" name="Rectangle 3"/>
          <p:cNvSpPr/>
          <p:nvPr/>
        </p:nvSpPr>
        <p:spPr>
          <a:xfrm>
            <a:off x="1524000" y="1143000"/>
            <a:ext cx="5337038" cy="461665"/>
          </a:xfrm>
          <a:prstGeom prst="rect">
            <a:avLst/>
          </a:prstGeom>
        </p:spPr>
        <p:txBody>
          <a:bodyPr wrap="none">
            <a:spAutoFit/>
          </a:bodyPr>
          <a:lstStyle/>
          <a:p>
            <a:r>
              <a:rPr lang="en-US" sz="2400" dirty="0">
                <a:hlinkClick r:id="rId2" tooltip="http://imagic.nlm.nih.gov/imagic/code/map"/>
              </a:rPr>
              <a:t>http://imagic.nlm.nih.gov/imagic/code/map</a:t>
            </a:r>
            <a:endParaRPr lang="en-US" sz="2400" dirty="0"/>
          </a:p>
        </p:txBody>
      </p:sp>
    </p:spTree>
    <p:extLst>
      <p:ext uri="{BB962C8B-B14F-4D97-AF65-F5344CB8AC3E}">
        <p14:creationId xmlns:p14="http://schemas.microsoft.com/office/powerpoint/2010/main" val="25244303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1447800" y="1676400"/>
            <a:ext cx="5105400" cy="1219200"/>
          </a:xfrm>
        </p:spPr>
        <p:txBody>
          <a:bodyPr/>
          <a:lstStyle/>
          <a:p>
            <a:r>
              <a:rPr lang="en-US" i="1" dirty="0" smtClean="0"/>
              <a:t>kfung@mail.nih.gov</a:t>
            </a:r>
            <a:endParaRPr lang="en-US"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1435608" y="1447800"/>
            <a:ext cx="7498080" cy="4876800"/>
          </a:xfrm>
        </p:spPr>
        <p:txBody>
          <a:bodyPr>
            <a:normAutofit fontScale="70000" lnSpcReduction="20000"/>
          </a:bodyPr>
          <a:lstStyle/>
          <a:p>
            <a:r>
              <a:rPr lang="en-US" dirty="0" smtClean="0"/>
              <a:t>SNOMED CT is inherently more suitable for clinical documentation in an Electronic Health Record (EHR)</a:t>
            </a:r>
          </a:p>
          <a:p>
            <a:pPr lvl="1">
              <a:defRPr/>
            </a:pPr>
            <a:r>
              <a:rPr lang="en-US" dirty="0" smtClean="0"/>
              <a:t>Content coverage</a:t>
            </a:r>
          </a:p>
          <a:p>
            <a:pPr lvl="1">
              <a:defRPr/>
            </a:pPr>
            <a:r>
              <a:rPr lang="en-US" dirty="0" smtClean="0"/>
              <a:t>Clinical orientation</a:t>
            </a:r>
          </a:p>
          <a:p>
            <a:pPr lvl="1">
              <a:defRPr/>
            </a:pPr>
            <a:r>
              <a:rPr lang="en-US" dirty="0" smtClean="0"/>
              <a:t>Flexible data entry and retrieval</a:t>
            </a:r>
          </a:p>
          <a:p>
            <a:pPr lvl="1">
              <a:defRPr/>
            </a:pPr>
            <a:r>
              <a:rPr lang="en-US" dirty="0" smtClean="0"/>
              <a:t>Extensibility</a:t>
            </a:r>
          </a:p>
          <a:p>
            <a:r>
              <a:rPr lang="en-US" dirty="0" smtClean="0"/>
              <a:t>Requirements for ICD-10 (mortality report to WHO) and ICD-10-CM (reimbursement starting Oct 2013) codes have a strong influence on EHR development</a:t>
            </a:r>
          </a:p>
          <a:p>
            <a:r>
              <a:rPr lang="en-US" dirty="0" smtClean="0"/>
              <a:t>A map from SNOMED CT to ICD will promote the use of SNOMED CT for clinical documentation while allowing the generation of administrative codes</a:t>
            </a:r>
          </a:p>
          <a:p>
            <a:r>
              <a:rPr lang="en-US" dirty="0" smtClean="0"/>
              <a:t>Other potential benefits: improve speed and quality of ICD coding</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mapping projects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Mapping SNOMED CT to ICD-10</a:t>
            </a:r>
          </a:p>
          <a:p>
            <a:pPr lvl="1"/>
            <a:r>
              <a:rPr lang="en-US" dirty="0" smtClean="0"/>
              <a:t>Joint effort between IHTSDO and WHO</a:t>
            </a:r>
          </a:p>
          <a:p>
            <a:pPr lvl="1"/>
            <a:r>
              <a:rPr lang="en-US" dirty="0" smtClean="0"/>
              <a:t>International participation (including USA, UK, Canada, Sweden, Australia, and New Zealand)</a:t>
            </a:r>
          </a:p>
          <a:p>
            <a:pPr lvl="1"/>
            <a:r>
              <a:rPr lang="en-US" dirty="0" smtClean="0"/>
              <a:t>Funded by IHTSDO with a lot of  volunteer contribution</a:t>
            </a:r>
          </a:p>
          <a:p>
            <a:r>
              <a:rPr lang="en-US" dirty="0" smtClean="0"/>
              <a:t>Mapping SNOMED CT to ICD-10-CM </a:t>
            </a:r>
          </a:p>
          <a:p>
            <a:pPr lvl="1"/>
            <a:r>
              <a:rPr lang="en-US" dirty="0" smtClean="0"/>
              <a:t>Led by NLM with direct involvement from National Center for Health Statistics (NCHS)</a:t>
            </a:r>
          </a:p>
          <a:p>
            <a:pPr lvl="1"/>
            <a:r>
              <a:rPr lang="en-US" dirty="0" smtClean="0"/>
              <a:t>Methodology and tools – based on ICD-10 Map project</a:t>
            </a:r>
          </a:p>
          <a:p>
            <a:r>
              <a:rPr lang="en-US" dirty="0" smtClean="0"/>
              <a:t>A lot of overlap between the 2 projects – people, methodology, tooling, mapping data</a:t>
            </a:r>
          </a:p>
          <a:p>
            <a:pPr lvl="1"/>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Rule-based mapping</a:t>
            </a:r>
            <a:endParaRPr lang="en-US" dirty="0"/>
          </a:p>
        </p:txBody>
      </p:sp>
      <p:sp>
        <p:nvSpPr>
          <p:cNvPr id="3" name="Content Placeholder 2" descr="Map group 1, 2 and 3" title="Rule - based mapping"/>
          <p:cNvSpPr>
            <a:spLocks noGrp="1"/>
          </p:cNvSpPr>
          <p:nvPr>
            <p:ph idx="1"/>
          </p:nvPr>
        </p:nvSpPr>
        <p:spPr>
          <a:xfrm>
            <a:off x="1447800" y="2362200"/>
            <a:ext cx="7239000" cy="3429000"/>
          </a:xfrm>
        </p:spPr>
        <p:txBody>
          <a:bodyPr>
            <a:normAutofit fontScale="77500" lnSpcReduction="20000"/>
          </a:bodyPr>
          <a:lstStyle/>
          <a:p>
            <a:r>
              <a:rPr lang="en-US" dirty="0" smtClean="0"/>
              <a:t>Map group 1	</a:t>
            </a:r>
          </a:p>
          <a:p>
            <a:pPr lvl="1"/>
            <a:r>
              <a:rPr lang="en-US" dirty="0" smtClean="0"/>
              <a:t>Rule 1 → target code 1</a:t>
            </a:r>
          </a:p>
          <a:p>
            <a:pPr lvl="1"/>
            <a:r>
              <a:rPr lang="en-US" dirty="0" smtClean="0"/>
              <a:t>Rule 2 → target code 2</a:t>
            </a:r>
          </a:p>
          <a:p>
            <a:r>
              <a:rPr lang="en-US" dirty="0" smtClean="0"/>
              <a:t>Map group 2</a:t>
            </a:r>
          </a:p>
          <a:p>
            <a:pPr lvl="1"/>
            <a:r>
              <a:rPr lang="en-US" dirty="0" smtClean="0"/>
              <a:t>Rule 1 → target code 3</a:t>
            </a:r>
          </a:p>
          <a:p>
            <a:pPr lvl="1"/>
            <a:r>
              <a:rPr lang="en-US" dirty="0" smtClean="0"/>
              <a:t>Rule 2 → target code 4</a:t>
            </a:r>
          </a:p>
          <a:p>
            <a:r>
              <a:rPr lang="en-US" dirty="0" smtClean="0"/>
              <a:t>Map group 3</a:t>
            </a:r>
          </a:p>
          <a:p>
            <a:pPr lvl="1"/>
            <a:r>
              <a:rPr lang="en-US" dirty="0" smtClean="0"/>
              <a:t>Rule 1 → target code 5</a:t>
            </a:r>
          </a:p>
          <a:p>
            <a:pPr lvl="1"/>
            <a:r>
              <a:rPr lang="en-US" dirty="0" smtClean="0"/>
              <a:t>Rule 2 → target code 6</a:t>
            </a:r>
          </a:p>
          <a:p>
            <a:pPr lvl="1"/>
            <a:endParaRPr lang="en-US" dirty="0" smtClean="0"/>
          </a:p>
          <a:p>
            <a:pPr lvl="1"/>
            <a:endParaRPr lang="en-US" dirty="0" smtClean="0"/>
          </a:p>
          <a:p>
            <a:pPr lvl="1"/>
            <a:endParaRPr lang="en-US" dirty="0"/>
          </a:p>
        </p:txBody>
      </p:sp>
      <p:sp>
        <p:nvSpPr>
          <p:cNvPr id="4" name="Date Placeholder 3" descr="show the date" title="Date"/>
          <p:cNvSpPr>
            <a:spLocks noGrp="1"/>
          </p:cNvSpPr>
          <p:nvPr>
            <p:ph type="dt" sz="half" idx="4294967295"/>
          </p:nvPr>
        </p:nvSpPr>
        <p:spPr>
          <a:xfrm>
            <a:off x="7391400" y="6407150"/>
            <a:ext cx="1524000" cy="228600"/>
          </a:xfrm>
          <a:prstGeom prst="rect">
            <a:avLst/>
          </a:prstGeom>
        </p:spPr>
        <p:txBody>
          <a:bodyPr/>
          <a:lstStyle/>
          <a:p>
            <a:pPr>
              <a:defRPr/>
            </a:pPr>
            <a:endParaRPr lang="en-US" dirty="0"/>
          </a:p>
        </p:txBody>
      </p:sp>
      <p:sp>
        <p:nvSpPr>
          <p:cNvPr id="5" name="Slide Number Placeholder 4"/>
          <p:cNvSpPr>
            <a:spLocks noGrp="1"/>
          </p:cNvSpPr>
          <p:nvPr>
            <p:ph type="sldNum" sz="quarter" idx="11"/>
          </p:nvPr>
        </p:nvSpPr>
        <p:spPr>
          <a:xfrm>
            <a:off x="1143000" y="6381750"/>
            <a:ext cx="6553200" cy="476250"/>
          </a:xfrm>
        </p:spPr>
        <p:txBody>
          <a:bodyPr/>
          <a:lstStyle/>
          <a:p>
            <a:pPr>
              <a:defRPr/>
            </a:pPr>
            <a:r>
              <a:rPr lang="en-US" dirty="0" smtClean="0"/>
              <a:t>1</a:t>
            </a:r>
            <a:endParaRPr lang="en-US" sz="1200" dirty="0">
              <a:latin typeface="Verdana" pitchFamily="34" charset="0"/>
            </a:endParaRPr>
          </a:p>
        </p:txBody>
      </p:sp>
      <p:sp>
        <p:nvSpPr>
          <p:cNvPr id="6" name="Footer Placeholder 5"/>
          <p:cNvSpPr>
            <a:spLocks noGrp="1"/>
          </p:cNvSpPr>
          <p:nvPr>
            <p:ph type="ftr" sz="quarter" idx="12"/>
          </p:nvPr>
        </p:nvSpPr>
        <p:spPr/>
        <p:txBody>
          <a:bodyPr/>
          <a:lstStyle/>
          <a:p>
            <a:pPr>
              <a:defRPr/>
            </a:pPr>
            <a:r>
              <a:rPr lang="da-DK" dirty="0" smtClean="0"/>
              <a:t>www.ihtsdo.org</a:t>
            </a:r>
            <a:endParaRPr lang="da-DK" dirty="0"/>
          </a:p>
        </p:txBody>
      </p:sp>
      <p:sp>
        <p:nvSpPr>
          <p:cNvPr id="7" name="Right Brace 6" descr="brace for rule 1 and rule 2 in Map group 1 " title="brace "/>
          <p:cNvSpPr/>
          <p:nvPr/>
        </p:nvSpPr>
        <p:spPr bwMode="auto">
          <a:xfrm>
            <a:off x="4800600" y="2590800"/>
            <a:ext cx="152400" cy="838200"/>
          </a:xfrm>
          <a:prstGeom prst="rightBrace">
            <a:avLst/>
          </a:prstGeom>
          <a:noFill/>
          <a:ln w="9525" cap="flat" cmpd="sng" algn="ctr">
            <a:solidFill>
              <a:srgbClr val="808080"/>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dirty="0" smtClean="0">
              <a:ln>
                <a:noFill/>
              </a:ln>
              <a:solidFill>
                <a:srgbClr val="808080"/>
              </a:solidFill>
              <a:effectLst/>
              <a:latin typeface="Verdana" pitchFamily="34" charset="0"/>
            </a:endParaRPr>
          </a:p>
        </p:txBody>
      </p:sp>
      <p:sp>
        <p:nvSpPr>
          <p:cNvPr id="8" name="Right Brace 7" descr="this brace cover rule 1 and rule 2 (target code 3 and code 4) for Map group 2" title="brace"/>
          <p:cNvSpPr/>
          <p:nvPr/>
        </p:nvSpPr>
        <p:spPr bwMode="auto">
          <a:xfrm>
            <a:off x="4800600" y="3657600"/>
            <a:ext cx="152400" cy="838200"/>
          </a:xfrm>
          <a:prstGeom prst="rightBrace">
            <a:avLst/>
          </a:prstGeom>
          <a:noFill/>
          <a:ln w="9525" cap="flat" cmpd="sng" algn="ctr">
            <a:solidFill>
              <a:srgbClr val="808080"/>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dirty="0" smtClean="0">
              <a:ln>
                <a:noFill/>
              </a:ln>
              <a:solidFill>
                <a:srgbClr val="808080"/>
              </a:solidFill>
              <a:effectLst/>
              <a:latin typeface="Verdana" pitchFamily="34" charset="0"/>
            </a:endParaRPr>
          </a:p>
        </p:txBody>
      </p:sp>
      <p:sp>
        <p:nvSpPr>
          <p:cNvPr id="9" name="Right Brace 8" descr="for rule 1 and rule 2 in Map group 3" title="brace"/>
          <p:cNvSpPr/>
          <p:nvPr/>
        </p:nvSpPr>
        <p:spPr bwMode="auto">
          <a:xfrm>
            <a:off x="4800600" y="4800600"/>
            <a:ext cx="152400" cy="838200"/>
          </a:xfrm>
          <a:prstGeom prst="rightBrace">
            <a:avLst/>
          </a:prstGeom>
          <a:noFill/>
          <a:ln w="9525" cap="flat" cmpd="sng" algn="ctr">
            <a:solidFill>
              <a:srgbClr val="808080"/>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dirty="0" smtClean="0">
              <a:ln>
                <a:noFill/>
              </a:ln>
              <a:solidFill>
                <a:srgbClr val="808080"/>
              </a:solidFill>
              <a:effectLst/>
              <a:latin typeface="Verdana" pitchFamily="34" charset="0"/>
            </a:endParaRPr>
          </a:p>
        </p:txBody>
      </p:sp>
      <p:sp>
        <p:nvSpPr>
          <p:cNvPr id="10" name="TextBox 9"/>
          <p:cNvSpPr txBox="1"/>
          <p:nvPr/>
        </p:nvSpPr>
        <p:spPr>
          <a:xfrm>
            <a:off x="5105400" y="2819400"/>
            <a:ext cx="914400" cy="338554"/>
          </a:xfrm>
          <a:prstGeom prst="rect">
            <a:avLst/>
          </a:prstGeom>
          <a:noFill/>
        </p:spPr>
        <p:txBody>
          <a:bodyPr wrap="square" rtlCol="0">
            <a:spAutoFit/>
          </a:bodyPr>
          <a:lstStyle/>
          <a:p>
            <a:r>
              <a:rPr lang="en-US" dirty="0" smtClean="0"/>
              <a:t>code1</a:t>
            </a:r>
            <a:endParaRPr lang="en-US" dirty="0"/>
          </a:p>
        </p:txBody>
      </p:sp>
      <p:sp>
        <p:nvSpPr>
          <p:cNvPr id="11" name="TextBox 10"/>
          <p:cNvSpPr txBox="1"/>
          <p:nvPr/>
        </p:nvSpPr>
        <p:spPr>
          <a:xfrm>
            <a:off x="5105400" y="3886200"/>
            <a:ext cx="914400" cy="338554"/>
          </a:xfrm>
          <a:prstGeom prst="rect">
            <a:avLst/>
          </a:prstGeom>
          <a:noFill/>
        </p:spPr>
        <p:txBody>
          <a:bodyPr wrap="square" rtlCol="0">
            <a:spAutoFit/>
          </a:bodyPr>
          <a:lstStyle/>
          <a:p>
            <a:r>
              <a:rPr lang="en-US" dirty="0" smtClean="0"/>
              <a:t>code4</a:t>
            </a:r>
            <a:endParaRPr lang="en-US" dirty="0"/>
          </a:p>
        </p:txBody>
      </p:sp>
      <p:sp>
        <p:nvSpPr>
          <p:cNvPr id="12" name="TextBox 11"/>
          <p:cNvSpPr txBox="1"/>
          <p:nvPr/>
        </p:nvSpPr>
        <p:spPr>
          <a:xfrm>
            <a:off x="5105400" y="5029200"/>
            <a:ext cx="914400" cy="338554"/>
          </a:xfrm>
          <a:prstGeom prst="rect">
            <a:avLst/>
          </a:prstGeom>
          <a:noFill/>
        </p:spPr>
        <p:txBody>
          <a:bodyPr wrap="square" rtlCol="0">
            <a:spAutoFit/>
          </a:bodyPr>
          <a:lstStyle/>
          <a:p>
            <a:r>
              <a:rPr lang="en-US" dirty="0" smtClean="0"/>
              <a:t>code6</a:t>
            </a:r>
            <a:endParaRPr lang="en-US" dirty="0"/>
          </a:p>
        </p:txBody>
      </p:sp>
      <p:sp>
        <p:nvSpPr>
          <p:cNvPr id="13" name="TextBox 12"/>
          <p:cNvSpPr txBox="1"/>
          <p:nvPr/>
        </p:nvSpPr>
        <p:spPr>
          <a:xfrm>
            <a:off x="6781800" y="3429000"/>
            <a:ext cx="1828800" cy="338554"/>
          </a:xfrm>
          <a:prstGeom prst="rect">
            <a:avLst/>
          </a:prstGeom>
          <a:noFill/>
        </p:spPr>
        <p:txBody>
          <a:bodyPr wrap="square" rtlCol="0">
            <a:spAutoFit/>
          </a:bodyPr>
          <a:lstStyle/>
          <a:p>
            <a:r>
              <a:rPr lang="en-US" dirty="0" smtClean="0"/>
              <a:t>Codes 1 + 4 +6</a:t>
            </a:r>
            <a:endParaRPr lang="en-US" dirty="0"/>
          </a:p>
        </p:txBody>
      </p:sp>
      <p:sp>
        <p:nvSpPr>
          <p:cNvPr id="14" name="TextBox 13"/>
          <p:cNvSpPr txBox="1"/>
          <p:nvPr/>
        </p:nvSpPr>
        <p:spPr>
          <a:xfrm>
            <a:off x="4953000" y="1447800"/>
            <a:ext cx="1447800" cy="584775"/>
          </a:xfrm>
          <a:prstGeom prst="rect">
            <a:avLst/>
          </a:prstGeom>
          <a:noFill/>
        </p:spPr>
        <p:txBody>
          <a:bodyPr wrap="square" rtlCol="0">
            <a:spAutoFit/>
          </a:bodyPr>
          <a:lstStyle/>
          <a:p>
            <a:r>
              <a:rPr lang="en-US" dirty="0" smtClean="0"/>
              <a:t>At run-time resolve to</a:t>
            </a:r>
            <a:endParaRPr lang="en-US" dirty="0"/>
          </a:p>
        </p:txBody>
      </p:sp>
      <p:sp>
        <p:nvSpPr>
          <p:cNvPr id="15" name="TextBox 14"/>
          <p:cNvSpPr txBox="1"/>
          <p:nvPr/>
        </p:nvSpPr>
        <p:spPr>
          <a:xfrm>
            <a:off x="7086600" y="1524000"/>
            <a:ext cx="1524000" cy="338554"/>
          </a:xfrm>
          <a:prstGeom prst="rect">
            <a:avLst/>
          </a:prstGeom>
          <a:noFill/>
        </p:spPr>
        <p:txBody>
          <a:bodyPr wrap="square" rtlCol="0">
            <a:spAutoFit/>
          </a:bodyPr>
          <a:lstStyle/>
          <a:p>
            <a:r>
              <a:rPr lang="en-US" dirty="0" smtClean="0"/>
              <a:t>Final map</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1295400" y="533400"/>
            <a:ext cx="7086600" cy="1008062"/>
          </a:xfrm>
        </p:spPr>
        <p:txBody>
          <a:bodyPr>
            <a:noAutofit/>
          </a:bodyPr>
          <a:lstStyle/>
          <a:p>
            <a:pPr marL="609600" indent="-609600"/>
            <a:r>
              <a:rPr lang="en-US" sz="3200" dirty="0" smtClean="0"/>
              <a:t>Multiple ICD codes – dagger and asterisk</a:t>
            </a:r>
            <a:br>
              <a:rPr lang="en-US" sz="3200" dirty="0" smtClean="0"/>
            </a:br>
            <a:endParaRPr lang="fr-CA" sz="3200" dirty="0" smtClean="0"/>
          </a:p>
        </p:txBody>
      </p:sp>
      <p:sp>
        <p:nvSpPr>
          <p:cNvPr id="37891" name="Rectangle 3"/>
          <p:cNvSpPr>
            <a:spLocks noGrp="1" noChangeArrowheads="1"/>
          </p:cNvSpPr>
          <p:nvPr>
            <p:ph type="body" idx="4294967295"/>
          </p:nvPr>
        </p:nvSpPr>
        <p:spPr/>
        <p:txBody>
          <a:bodyPr>
            <a:noAutofit/>
          </a:bodyPr>
          <a:lstStyle/>
          <a:p>
            <a:r>
              <a:rPr lang="en-US" sz="2400" dirty="0" smtClean="0"/>
              <a:t>Source concepts which map to ICD chapters with asterisk conventions will be mapped to two target codes. </a:t>
            </a:r>
          </a:p>
          <a:p>
            <a:r>
              <a:rPr lang="en-US" sz="2400" dirty="0" smtClean="0"/>
              <a:t> The asterisk classification will always be the second map group</a:t>
            </a:r>
          </a:p>
          <a:p>
            <a:endParaRPr lang="en-US" sz="2400" dirty="0" smtClean="0"/>
          </a:p>
          <a:p>
            <a:pPr>
              <a:buNone/>
            </a:pPr>
            <a:r>
              <a:rPr lang="en-US" sz="2400" dirty="0" smtClean="0"/>
              <a:t>Source concept: 111900000 Pneumonia in aspergillosis (disorder) </a:t>
            </a:r>
          </a:p>
          <a:p>
            <a:pPr>
              <a:buFont typeface="Wingdings" pitchFamily="2" charset="2"/>
              <a:buNone/>
            </a:pPr>
            <a:r>
              <a:rPr lang="en-US" sz="2400" dirty="0" smtClean="0"/>
              <a:t>	 Map group 1 </a:t>
            </a:r>
          </a:p>
          <a:p>
            <a:pPr lvl="1">
              <a:buFont typeface="Wingdings" pitchFamily="2" charset="2"/>
              <a:buNone/>
            </a:pPr>
            <a:r>
              <a:rPr lang="en-US" sz="2000" dirty="0" smtClean="0"/>
              <a:t>Rule 1 → B44.1 Other pulmonary aspergillosis</a:t>
            </a:r>
          </a:p>
          <a:p>
            <a:pPr>
              <a:buFont typeface="Wingdings" pitchFamily="2" charset="2"/>
              <a:buNone/>
            </a:pPr>
            <a:r>
              <a:rPr lang="en-US" sz="2400" dirty="0" smtClean="0"/>
              <a:t>	 Map group 2 </a:t>
            </a:r>
          </a:p>
          <a:p>
            <a:pPr lvl="1">
              <a:buFont typeface="Wingdings" pitchFamily="2" charset="2"/>
              <a:buNone/>
            </a:pPr>
            <a:r>
              <a:rPr lang="en-US" sz="2000" dirty="0" smtClean="0"/>
              <a:t>Rule 1 → J17.2 Pneumonia in mycoses</a:t>
            </a:r>
            <a:endParaRPr lang="fr-CA"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1295400" y="533400"/>
            <a:ext cx="6400800" cy="639762"/>
          </a:xfrm>
        </p:spPr>
        <p:txBody>
          <a:bodyPr>
            <a:normAutofit fontScale="90000"/>
          </a:bodyPr>
          <a:lstStyle/>
          <a:p>
            <a:pPr marL="609600" indent="-609600"/>
            <a:r>
              <a:rPr lang="en-US" sz="3600" dirty="0" smtClean="0"/>
              <a:t>Multiple ICD codes – External causes</a:t>
            </a:r>
            <a:r>
              <a:rPr lang="en-US" sz="2800" dirty="0" smtClean="0"/>
              <a:t/>
            </a:r>
            <a:br>
              <a:rPr lang="en-US" sz="2800" dirty="0" smtClean="0"/>
            </a:br>
            <a:endParaRPr lang="fr-CA" sz="2800" dirty="0" smtClean="0"/>
          </a:p>
        </p:txBody>
      </p:sp>
      <p:sp>
        <p:nvSpPr>
          <p:cNvPr id="34819" name="Rectangle 3"/>
          <p:cNvSpPr>
            <a:spLocks noGrp="1" noChangeArrowheads="1"/>
          </p:cNvSpPr>
          <p:nvPr>
            <p:ph type="body" idx="4294967295"/>
          </p:nvPr>
        </p:nvSpPr>
        <p:spPr/>
        <p:txBody>
          <a:bodyPr>
            <a:normAutofit fontScale="77500" lnSpcReduction="20000"/>
          </a:bodyPr>
          <a:lstStyle/>
          <a:p>
            <a:r>
              <a:rPr lang="en-US" dirty="0" smtClean="0"/>
              <a:t>The source concepts denoting a condition with an identifiable cause within scope of ICD‑10 chapter XX(20) will be mapped to two target  codes.  </a:t>
            </a:r>
          </a:p>
          <a:p>
            <a:r>
              <a:rPr lang="en-US" dirty="0" smtClean="0"/>
              <a:t>The external cause code will be assigned to the second target record.</a:t>
            </a:r>
          </a:p>
          <a:p>
            <a:pPr>
              <a:buFont typeface="Wingdings" pitchFamily="2" charset="2"/>
              <a:buNone/>
            </a:pPr>
            <a:endParaRPr lang="en-US" dirty="0" smtClean="0"/>
          </a:p>
          <a:p>
            <a:pPr>
              <a:buNone/>
            </a:pPr>
            <a:r>
              <a:rPr lang="en-US" dirty="0" smtClean="0"/>
              <a:t>Source concept: 242012005 Thermal burns from lightning (disorder) : </a:t>
            </a:r>
          </a:p>
          <a:p>
            <a:pPr>
              <a:buFont typeface="Wingdings" pitchFamily="2" charset="2"/>
              <a:buNone/>
            </a:pPr>
            <a:r>
              <a:rPr lang="en-US" dirty="0" smtClean="0"/>
              <a:t>	 Map group 1 </a:t>
            </a:r>
          </a:p>
          <a:p>
            <a:pPr lvl="1">
              <a:buFont typeface="Wingdings" pitchFamily="2" charset="2"/>
              <a:buNone/>
            </a:pPr>
            <a:r>
              <a:rPr lang="en-US" dirty="0" smtClean="0"/>
              <a:t>Rule 1 → T30.0 Burn of unspecified region</a:t>
            </a:r>
          </a:p>
          <a:p>
            <a:pPr>
              <a:buFont typeface="Wingdings" pitchFamily="2" charset="2"/>
              <a:buNone/>
            </a:pPr>
            <a:r>
              <a:rPr lang="en-US" dirty="0" smtClean="0"/>
              <a:t>	 Map group 2 </a:t>
            </a:r>
          </a:p>
          <a:p>
            <a:pPr lvl="1">
              <a:buFont typeface="Wingdings" pitchFamily="2" charset="2"/>
              <a:buNone/>
            </a:pPr>
            <a:r>
              <a:rPr lang="en-US" dirty="0" smtClean="0"/>
              <a:t>Rule 1 → X33 Victim of lightning</a:t>
            </a:r>
            <a:endParaRPr lang="fr-CA"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 rule – gender</a:t>
            </a:r>
            <a:endParaRPr lang="en-US" dirty="0"/>
          </a:p>
        </p:txBody>
      </p:sp>
      <p:sp>
        <p:nvSpPr>
          <p:cNvPr id="3" name="Content Placeholder 2"/>
          <p:cNvSpPr>
            <a:spLocks noGrp="1"/>
          </p:cNvSpPr>
          <p:nvPr>
            <p:ph idx="1"/>
          </p:nvPr>
        </p:nvSpPr>
        <p:spPr/>
        <p:txBody>
          <a:bodyPr/>
          <a:lstStyle/>
          <a:p>
            <a:r>
              <a:rPr lang="en-US" dirty="0" smtClean="0"/>
              <a:t>Source concept: 8619003 Infertile (finding) </a:t>
            </a:r>
          </a:p>
          <a:p>
            <a:r>
              <a:rPr lang="en-US" dirty="0" smtClean="0"/>
              <a:t>Map group 1</a:t>
            </a:r>
          </a:p>
          <a:p>
            <a:pPr lvl="1"/>
            <a:r>
              <a:rPr lang="en-US" dirty="0" smtClean="0"/>
              <a:t>Rule 1 IFA 1086007| FEMALE (FINDING) | → N97.9 Female infertility, unspecified</a:t>
            </a:r>
          </a:p>
          <a:p>
            <a:pPr lvl="1"/>
            <a:r>
              <a:rPr lang="en-US" dirty="0" smtClean="0"/>
              <a:t>Rule 2 IFA 248153007 | MALE (FINDING) | → N46 Male infertility</a:t>
            </a:r>
          </a:p>
          <a:p>
            <a:pPr lvl="1"/>
            <a:r>
              <a:rPr lang="en-US" dirty="0" smtClean="0"/>
              <a:t>Rule 3 OTHERWISE TRUE -&gt; NULL </a:t>
            </a:r>
            <a:endParaRPr lang="en-US" dirty="0"/>
          </a:p>
        </p:txBody>
      </p:sp>
      <p:sp>
        <p:nvSpPr>
          <p:cNvPr id="4" name="Date Placeholder 3"/>
          <p:cNvSpPr>
            <a:spLocks noGrp="1"/>
          </p:cNvSpPr>
          <p:nvPr>
            <p:ph type="dt" sz="half" idx="4294967295"/>
          </p:nvPr>
        </p:nvSpPr>
        <p:spPr>
          <a:xfrm>
            <a:off x="7391400" y="6407150"/>
            <a:ext cx="1524000" cy="228600"/>
          </a:xfrm>
          <a:prstGeom prst="rect">
            <a:avLst/>
          </a:prstGeom>
        </p:spPr>
        <p:txBody>
          <a:bodyPr/>
          <a:lstStyle/>
          <a:p>
            <a:pPr>
              <a:defRPr/>
            </a:pPr>
            <a:endParaRPr lang="en-US" dirty="0"/>
          </a:p>
        </p:txBody>
      </p:sp>
      <p:sp>
        <p:nvSpPr>
          <p:cNvPr id="6" name="Footer Placeholder 5"/>
          <p:cNvSpPr>
            <a:spLocks noGrp="1"/>
          </p:cNvSpPr>
          <p:nvPr>
            <p:ph type="ftr" sz="quarter" idx="12"/>
          </p:nvPr>
        </p:nvSpPr>
        <p:spPr/>
        <p:txBody>
          <a:bodyPr/>
          <a:lstStyle/>
          <a:p>
            <a:pPr>
              <a:defRPr/>
            </a:pPr>
            <a:r>
              <a:rPr lang="da-DK" smtClean="0"/>
              <a:t>www.ihtsdo.org</a:t>
            </a:r>
            <a:endParaRPr lang="da-DK"/>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 rule – age of onset</a:t>
            </a:r>
            <a:endParaRPr lang="en-US" dirty="0"/>
          </a:p>
        </p:txBody>
      </p:sp>
      <p:sp>
        <p:nvSpPr>
          <p:cNvPr id="3" name="Content Placeholder 2"/>
          <p:cNvSpPr>
            <a:spLocks noGrp="1"/>
          </p:cNvSpPr>
          <p:nvPr>
            <p:ph idx="1"/>
          </p:nvPr>
        </p:nvSpPr>
        <p:spPr/>
        <p:txBody>
          <a:bodyPr/>
          <a:lstStyle/>
          <a:p>
            <a:r>
              <a:rPr lang="en-US" dirty="0" smtClean="0"/>
              <a:t>Source concept: 32398004  Bronchitis (disorder) </a:t>
            </a:r>
          </a:p>
          <a:p>
            <a:r>
              <a:rPr lang="en-US" dirty="0" smtClean="0"/>
              <a:t>Map group 1</a:t>
            </a:r>
          </a:p>
          <a:p>
            <a:pPr lvl="1"/>
            <a:r>
              <a:rPr lang="en-US" dirty="0" smtClean="0"/>
              <a:t>Rule 1 IF 44518008 | AGE AT ONSET OF CLINICAL FINDING (OBSERVABLE)| &lt; 15 YEARS → J20.9  Acute bronchitis, unspecified </a:t>
            </a:r>
          </a:p>
          <a:p>
            <a:pPr lvl="1"/>
            <a:r>
              <a:rPr lang="en-US" dirty="0" smtClean="0"/>
              <a:t>Rule 2 OTHERWISE TRUE → J40 Bronchitis not specified as acute or chronic </a:t>
            </a:r>
          </a:p>
        </p:txBody>
      </p:sp>
      <p:sp>
        <p:nvSpPr>
          <p:cNvPr id="4" name="Date Placeholder 3"/>
          <p:cNvSpPr>
            <a:spLocks noGrp="1"/>
          </p:cNvSpPr>
          <p:nvPr>
            <p:ph type="dt" sz="half" idx="4294967295"/>
          </p:nvPr>
        </p:nvSpPr>
        <p:spPr>
          <a:xfrm>
            <a:off x="7391400" y="6407150"/>
            <a:ext cx="1524000" cy="228600"/>
          </a:xfrm>
          <a:prstGeom prst="rect">
            <a:avLst/>
          </a:prstGeom>
        </p:spPr>
        <p:txBody>
          <a:bodyPr/>
          <a:lstStyle/>
          <a:p>
            <a:pPr>
              <a:defRPr/>
            </a:pPr>
            <a:endParaRPr lang="en-US" dirty="0"/>
          </a:p>
        </p:txBody>
      </p:sp>
      <p:sp>
        <p:nvSpPr>
          <p:cNvPr id="6" name="Footer Placeholder 5"/>
          <p:cNvSpPr>
            <a:spLocks noGrp="1"/>
          </p:cNvSpPr>
          <p:nvPr>
            <p:ph type="ftr" sz="quarter" idx="12"/>
          </p:nvPr>
        </p:nvSpPr>
        <p:spPr/>
        <p:txBody>
          <a:bodyPr/>
          <a:lstStyle/>
          <a:p>
            <a:pPr>
              <a:defRPr/>
            </a:pPr>
            <a:r>
              <a:rPr lang="da-DK" smtClean="0"/>
              <a:t>www.ihtsdo.org</a:t>
            </a:r>
            <a:endParaRPr lang="da-DK"/>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Map rule – exclusions</a:t>
            </a:r>
            <a:endParaRPr lang="en-US" dirty="0"/>
          </a:p>
        </p:txBody>
      </p:sp>
      <p:sp>
        <p:nvSpPr>
          <p:cNvPr id="3" name="Content Placeholder 2"/>
          <p:cNvSpPr>
            <a:spLocks noGrp="1"/>
          </p:cNvSpPr>
          <p:nvPr>
            <p:ph idx="1"/>
          </p:nvPr>
        </p:nvSpPr>
        <p:spPr>
          <a:xfrm>
            <a:off x="1143000" y="1828800"/>
            <a:ext cx="7696200" cy="3276600"/>
          </a:xfrm>
        </p:spPr>
        <p:txBody>
          <a:bodyPr>
            <a:normAutofit fontScale="92500" lnSpcReduction="20000"/>
          </a:bodyPr>
          <a:lstStyle/>
          <a:p>
            <a:r>
              <a:rPr lang="en-US" dirty="0" smtClean="0"/>
              <a:t>Source concept: 367403001  Pyloric stenosis (disorder) </a:t>
            </a:r>
          </a:p>
          <a:p>
            <a:r>
              <a:rPr lang="en-US" dirty="0" smtClean="0"/>
              <a:t>Map group 1</a:t>
            </a:r>
          </a:p>
          <a:p>
            <a:pPr lvl="1"/>
            <a:r>
              <a:rPr lang="en-US" dirty="0" smtClean="0"/>
              <a:t>Rule 1 IFA 204671009 | CONGENITAL PYLORIC STENOSIS (DISORDER) | OR DESCENDANTS → Q40.0 Congenital hypertrophic pyloric stenosis </a:t>
            </a:r>
          </a:p>
          <a:p>
            <a:pPr lvl="1"/>
            <a:r>
              <a:rPr lang="en-US" dirty="0" smtClean="0"/>
              <a:t>Rule 2 OTHERWISE TRUE → K31.1 Adult hypertrophic pyloric stenosis </a:t>
            </a:r>
          </a:p>
        </p:txBody>
      </p:sp>
      <p:sp>
        <p:nvSpPr>
          <p:cNvPr id="4" name="Date Placeholder 3"/>
          <p:cNvSpPr>
            <a:spLocks noGrp="1"/>
          </p:cNvSpPr>
          <p:nvPr>
            <p:ph type="dt" sz="half" idx="4294967295"/>
          </p:nvPr>
        </p:nvSpPr>
        <p:spPr>
          <a:xfrm>
            <a:off x="7391400" y="6407150"/>
            <a:ext cx="1524000" cy="228600"/>
          </a:xfrm>
          <a:prstGeom prst="rect">
            <a:avLst/>
          </a:prstGeom>
        </p:spPr>
        <p:txBody>
          <a:bodyPr/>
          <a:lstStyle/>
          <a:p>
            <a:pPr>
              <a:defRPr/>
            </a:pPr>
            <a:endParaRPr lang="en-US" dirty="0"/>
          </a:p>
        </p:txBody>
      </p:sp>
      <p:sp>
        <p:nvSpPr>
          <p:cNvPr id="6" name="Footer Placeholder 5"/>
          <p:cNvSpPr>
            <a:spLocks noGrp="1"/>
          </p:cNvSpPr>
          <p:nvPr>
            <p:ph type="ftr" sz="quarter" idx="12"/>
          </p:nvPr>
        </p:nvSpPr>
        <p:spPr/>
        <p:txBody>
          <a:bodyPr/>
          <a:lstStyle/>
          <a:p>
            <a:pPr>
              <a:defRPr/>
            </a:pPr>
            <a:r>
              <a:rPr lang="da-DK" smtClean="0"/>
              <a:t>www.ihtsdo.org</a:t>
            </a:r>
            <a:endParaRPr lang="da-DK"/>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5022</TotalTime>
  <Words>969</Words>
  <Application>Microsoft Office PowerPoint</Application>
  <PresentationFormat>On-screen Show (4:3)</PresentationFormat>
  <Paragraphs>136</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Solstice</vt:lpstr>
      <vt:lpstr>Mapping from SNOMED CT to ICD-10 and ICD-10-CM </vt:lpstr>
      <vt:lpstr>Background</vt:lpstr>
      <vt:lpstr>Two mapping projects</vt:lpstr>
      <vt:lpstr>Rule-based mapping</vt:lpstr>
      <vt:lpstr>Multiple ICD codes – dagger and asterisk </vt:lpstr>
      <vt:lpstr>Multiple ICD codes – External causes </vt:lpstr>
      <vt:lpstr>Map rule – gender</vt:lpstr>
      <vt:lpstr>Map rule – age of onset</vt:lpstr>
      <vt:lpstr>Map rule – exclusions</vt:lpstr>
      <vt:lpstr>Map advice</vt:lpstr>
      <vt:lpstr>Dual independent mapping</vt:lpstr>
      <vt:lpstr>Intended uses of the map</vt:lpstr>
      <vt:lpstr>Interactive Map-Assisted Generation of ICD Codes (I-MAGIC) Algorithm  </vt:lpstr>
      <vt:lpstr>SNOMED CT concepts that are in scope for mapping</vt:lpstr>
      <vt:lpstr>Priorities for phase 1 work</vt:lpstr>
      <vt:lpstr>Work progress</vt:lpstr>
      <vt:lpstr>I-MAGIC demo tool </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Fung, Kin Wah (NIH/NLM/LHC) [E]</dc:creator>
  <cp:lastModifiedBy>Vivian Auld</cp:lastModifiedBy>
  <cp:revision>263</cp:revision>
  <dcterms:created xsi:type="dcterms:W3CDTF">2006-08-16T00:00:00Z</dcterms:created>
  <dcterms:modified xsi:type="dcterms:W3CDTF">2012-02-29T17:58:31Z</dcterms:modified>
</cp:coreProperties>
</file>