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xml" ContentType="application/vnd.openxmlformats-officedocument.drawingml.chart+xml"/>
  <Override PartName="/ppt/notesSlides/notesSlide25.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charts/chart6.xml" ContentType="application/vnd.openxmlformats-officedocument.drawingml.chart+xml"/>
  <Override PartName="/ppt/drawings/drawing2.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9.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33" r:id="rId2"/>
    <p:sldId id="297" r:id="rId3"/>
    <p:sldId id="298" r:id="rId4"/>
    <p:sldId id="274" r:id="rId5"/>
    <p:sldId id="315" r:id="rId6"/>
    <p:sldId id="316" r:id="rId7"/>
    <p:sldId id="317" r:id="rId8"/>
    <p:sldId id="319" r:id="rId9"/>
    <p:sldId id="335" r:id="rId10"/>
    <p:sldId id="336" r:id="rId11"/>
    <p:sldId id="337" r:id="rId12"/>
    <p:sldId id="299" r:id="rId13"/>
    <p:sldId id="300" r:id="rId14"/>
    <p:sldId id="301" r:id="rId15"/>
    <p:sldId id="302" r:id="rId16"/>
    <p:sldId id="303" r:id="rId17"/>
    <p:sldId id="306" r:id="rId18"/>
    <p:sldId id="307" r:id="rId19"/>
    <p:sldId id="308" r:id="rId20"/>
    <p:sldId id="310" r:id="rId21"/>
    <p:sldId id="312" r:id="rId22"/>
    <p:sldId id="313" r:id="rId23"/>
    <p:sldId id="258" r:id="rId24"/>
    <p:sldId id="259" r:id="rId25"/>
    <p:sldId id="269" r:id="rId26"/>
    <p:sldId id="273" r:id="rId27"/>
    <p:sldId id="266" r:id="rId28"/>
    <p:sldId id="267" r:id="rId29"/>
    <p:sldId id="268" r:id="rId30"/>
    <p:sldId id="263" r:id="rId31"/>
    <p:sldId id="276" r:id="rId32"/>
    <p:sldId id="272" r:id="rId33"/>
    <p:sldId id="278" r:id="rId34"/>
    <p:sldId id="281" r:id="rId35"/>
    <p:sldId id="282" r:id="rId36"/>
    <p:sldId id="284" r:id="rId37"/>
    <p:sldId id="288" r:id="rId38"/>
    <p:sldId id="292" r:id="rId39"/>
    <p:sldId id="293" r:id="rId40"/>
    <p:sldId id="338" r:id="rId41"/>
    <p:sldId id="339"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0" autoAdjust="0"/>
    <p:restoredTop sz="84774" autoAdjust="0"/>
  </p:normalViewPr>
  <p:slideViewPr>
    <p:cSldViewPr>
      <p:cViewPr>
        <p:scale>
          <a:sx n="85" d="100"/>
          <a:sy n="85" d="100"/>
        </p:scale>
        <p:origin x="-102" y="72"/>
      </p:cViewPr>
      <p:guideLst>
        <p:guide orient="horz" pos="2160"/>
        <p:guide pos="2880"/>
      </p:guideLst>
    </p:cSldViewPr>
  </p:slideViewPr>
  <p:outlineViewPr>
    <p:cViewPr>
      <p:scale>
        <a:sx n="33" d="100"/>
        <a:sy n="33" d="100"/>
      </p:scale>
      <p:origin x="24" y="15576"/>
    </p:cViewPr>
  </p:outlineViewPr>
  <p:notesTextViewPr>
    <p:cViewPr>
      <p:scale>
        <a:sx n="1" d="1"/>
        <a:sy n="1" d="1"/>
      </p:scale>
      <p:origin x="0" y="0"/>
    </p:cViewPr>
  </p:notesTextViewPr>
  <p:sorterViewPr>
    <p:cViewPr>
      <p:scale>
        <a:sx n="141" d="100"/>
        <a:sy n="141" d="100"/>
      </p:scale>
      <p:origin x="0" y="15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NLMShare\Share\PSD\PSD\Ref%20&amp;%20Web%20Services\MedlinePlus\Twitter\metrics\medlineplus%20Metrics.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100"/>
      <c:rAngAx val="0"/>
      <c:perspective val="10"/>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9.5427435387677104E-2"/>
          <c:y val="2.2727272727273901E-2"/>
          <c:w val="0.90457256461231095"/>
          <c:h val="0.84659090909090895"/>
        </c:manualLayout>
      </c:layout>
      <c:bar3DChart>
        <c:barDir val="col"/>
        <c:grouping val="clustered"/>
        <c:varyColors val="0"/>
        <c:ser>
          <c:idx val="0"/>
          <c:order val="0"/>
          <c:tx>
            <c:strRef>
              <c:f>Sheet1!$A$2</c:f>
              <c:strCache>
                <c:ptCount val="1"/>
                <c:pt idx="0">
                  <c:v>ILL</c:v>
                </c:pt>
              </c:strCache>
            </c:strRef>
          </c:tx>
          <c:spPr>
            <a:solidFill>
              <a:srgbClr val="FFFF00"/>
            </a:solidFill>
            <a:ln w="20260">
              <a:noFill/>
              <a:prstDash val="solid"/>
            </a:ln>
          </c:spPr>
          <c:invertIfNegative val="0"/>
          <c:dPt>
            <c:idx val="9"/>
            <c:invertIfNegative val="0"/>
            <c:bubble3D val="0"/>
            <c:spPr>
              <a:solidFill>
                <a:srgbClr val="FFFF00"/>
              </a:solidFill>
              <a:ln w="20260">
                <a:noFill/>
                <a:prstDash val="solid"/>
              </a:ln>
            </c:spPr>
          </c:dPt>
          <c:dLbls>
            <c:dLbl>
              <c:idx val="0"/>
              <c:layout>
                <c:manualLayout>
                  <c:x val="2.69623348363508E-3"/>
                  <c:y val="-1.37246480553567E-3"/>
                </c:manualLayout>
              </c:layout>
              <c:showLegendKey val="0"/>
              <c:showVal val="1"/>
              <c:showCatName val="0"/>
              <c:showSerName val="0"/>
              <c:showPercent val="0"/>
              <c:showBubbleSize val="0"/>
            </c:dLbl>
            <c:dLbl>
              <c:idx val="1"/>
              <c:layout>
                <c:manualLayout>
                  <c:x val="-6.5437333153870402E-4"/>
                  <c:y val="5.9532861422627202E-3"/>
                </c:manualLayout>
              </c:layout>
              <c:showLegendKey val="0"/>
              <c:showVal val="1"/>
              <c:showCatName val="0"/>
              <c:showSerName val="0"/>
              <c:showPercent val="0"/>
              <c:showBubbleSize val="0"/>
            </c:dLbl>
            <c:dLbl>
              <c:idx val="2"/>
              <c:layout>
                <c:manualLayout>
                  <c:x val="-1.3702357718106101E-2"/>
                  <c:y val="-6.6809830589358099E-3"/>
                </c:manualLayout>
              </c:layout>
              <c:showLegendKey val="0"/>
              <c:showVal val="1"/>
              <c:showCatName val="0"/>
              <c:showSerName val="0"/>
              <c:showPercent val="0"/>
              <c:showBubbleSize val="0"/>
            </c:dLbl>
            <c:dLbl>
              <c:idx val="3"/>
              <c:layout>
                <c:manualLayout>
                  <c:x val="-4.1119860017497801E-4"/>
                  <c:y val="-4.0106895728943E-2"/>
                </c:manualLayout>
              </c:layout>
              <c:showLegendKey val="0"/>
              <c:showVal val="1"/>
              <c:showCatName val="0"/>
              <c:showSerName val="0"/>
              <c:showPercent val="0"/>
              <c:showBubbleSize val="0"/>
            </c:dLbl>
            <c:dLbl>
              <c:idx val="4"/>
              <c:layout>
                <c:manualLayout>
                  <c:x val="6.9157861677547703E-3"/>
                  <c:y val="5.5516430719955E-3"/>
                </c:manualLayout>
              </c:layout>
              <c:showLegendKey val="0"/>
              <c:showVal val="1"/>
              <c:showCatName val="0"/>
              <c:showSerName val="0"/>
              <c:showPercent val="0"/>
              <c:showBubbleSize val="0"/>
            </c:dLbl>
            <c:dLbl>
              <c:idx val="5"/>
              <c:layout>
                <c:manualLayout>
                  <c:x val="-1.4269690647643401E-3"/>
                  <c:y val="-2.47832657281476E-2"/>
                </c:manualLayout>
              </c:layout>
              <c:showLegendKey val="0"/>
              <c:showVal val="1"/>
              <c:showCatName val="0"/>
              <c:showSerName val="0"/>
              <c:showPercent val="0"/>
              <c:showBubbleSize val="0"/>
            </c:dLbl>
            <c:dLbl>
              <c:idx val="6"/>
              <c:layout>
                <c:manualLayout>
                  <c:x val="-9.2514076766046403E-4"/>
                  <c:y val="-4.5266311408044102E-2"/>
                </c:manualLayout>
              </c:layout>
              <c:showLegendKey val="0"/>
              <c:showVal val="1"/>
              <c:showCatName val="0"/>
              <c:showSerName val="0"/>
              <c:showPercent val="0"/>
              <c:showBubbleSize val="0"/>
            </c:dLbl>
            <c:dLbl>
              <c:idx val="7"/>
              <c:layout>
                <c:manualLayout>
                  <c:x val="1.09728110909214E-2"/>
                  <c:y val="-6.8147707090720896E-3"/>
                </c:manualLayout>
              </c:layout>
              <c:showLegendKey val="0"/>
              <c:showVal val="1"/>
              <c:showCatName val="0"/>
              <c:showSerName val="0"/>
              <c:showPercent val="0"/>
              <c:showBubbleSize val="0"/>
            </c:dLbl>
            <c:dLbl>
              <c:idx val="8"/>
              <c:layout>
                <c:manualLayout>
                  <c:x val="1.0316194450052701E-2"/>
                  <c:y val="-6.1553275537527499E-2"/>
                </c:manualLayout>
              </c:layout>
              <c:showLegendKey val="0"/>
              <c:showVal val="1"/>
              <c:showCatName val="0"/>
              <c:showSerName val="0"/>
              <c:showPercent val="0"/>
              <c:showBubbleSize val="0"/>
            </c:dLbl>
            <c:dLbl>
              <c:idx val="9"/>
              <c:layout>
                <c:manualLayout>
                  <c:x val="9.12735267065975E-3"/>
                  <c:y val="4.2809186009506997E-3"/>
                </c:manualLayout>
              </c:layout>
              <c:showLegendKey val="0"/>
              <c:showVal val="1"/>
              <c:showCatName val="0"/>
              <c:showSerName val="0"/>
              <c:showPercent val="0"/>
              <c:showBubbleSize val="0"/>
            </c:dLbl>
            <c:dLbl>
              <c:idx val="10"/>
              <c:layout>
                <c:manualLayout>
                  <c:x val="-7.6272517217399597E-5"/>
                  <c:y val="-5.31063920040299E-3"/>
                </c:manualLayout>
              </c:layout>
              <c:showLegendKey val="0"/>
              <c:showVal val="1"/>
              <c:showCatName val="0"/>
              <c:showSerName val="0"/>
              <c:showPercent val="0"/>
              <c:showBubbleSize val="0"/>
            </c:dLbl>
            <c:dLbl>
              <c:idx val="17"/>
              <c:layout>
                <c:manualLayout>
                  <c:x val="-1.04462231040165E-16"/>
                  <c:y val="1.0774410774410799E-2"/>
                </c:manualLayout>
              </c:layout>
              <c:showLegendKey val="0"/>
              <c:showVal val="1"/>
              <c:showCatName val="0"/>
              <c:showSerName val="0"/>
              <c:showPercent val="0"/>
              <c:showBubbleSize val="0"/>
            </c:dLbl>
            <c:dLbl>
              <c:idx val="18"/>
              <c:layout>
                <c:manualLayout>
                  <c:x val="1.42450142450142E-3"/>
                  <c:y val="1.07741986797105E-2"/>
                </c:manualLayout>
              </c:layout>
              <c:showLegendKey val="0"/>
              <c:showVal val="1"/>
              <c:showCatName val="0"/>
              <c:showSerName val="0"/>
              <c:showPercent val="0"/>
              <c:showBubbleSize val="0"/>
            </c:dLbl>
            <c:dLbl>
              <c:idx val="19"/>
              <c:layout>
                <c:manualLayout>
                  <c:x val="-1.04462231040164E-16"/>
                  <c:y val="-3.7710437710437701E-2"/>
                </c:manualLayout>
              </c:layout>
              <c:showLegendKey val="0"/>
              <c:showVal val="1"/>
              <c:showCatName val="0"/>
              <c:showSerName val="0"/>
              <c:showPercent val="0"/>
              <c:showBubbleSize val="0"/>
            </c:dLbl>
            <c:numFmt formatCode="#,##0" sourceLinked="0"/>
            <c:txPr>
              <a:bodyPr rot="0" vert="horz"/>
              <a:lstStyle/>
              <a:p>
                <a:pPr>
                  <a:defRPr sz="1100">
                    <a:solidFill>
                      <a:schemeClr val="tx1"/>
                    </a:solidFill>
                  </a:defRPr>
                </a:pPr>
                <a:endParaRPr lang="en-US"/>
              </a:p>
            </c:txPr>
            <c:showLegendKey val="0"/>
            <c:showVal val="1"/>
            <c:showCatName val="0"/>
            <c:showSerName val="0"/>
            <c:showPercent val="0"/>
            <c:showBubbleSize val="0"/>
            <c:showLeaderLines val="0"/>
          </c:dLbls>
          <c:cat>
            <c:numRef>
              <c:f>Sheet1!$B$1:$U$1</c:f>
              <c:numCache>
                <c:formatCode>General</c:formatCod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numCache>
            </c:numRef>
          </c:cat>
          <c:val>
            <c:numRef>
              <c:f>Sheet1!$B$2:$U$2</c:f>
              <c:numCache>
                <c:formatCode>General</c:formatCode>
                <c:ptCount val="20"/>
                <c:pt idx="0">
                  <c:v>2598366</c:v>
                </c:pt>
                <c:pt idx="1">
                  <c:v>2801712</c:v>
                </c:pt>
                <c:pt idx="2">
                  <c:v>2933963</c:v>
                </c:pt>
                <c:pt idx="3">
                  <c:v>2930793</c:v>
                </c:pt>
                <c:pt idx="4">
                  <c:v>2876861</c:v>
                </c:pt>
                <c:pt idx="5">
                  <c:v>2916254</c:v>
                </c:pt>
                <c:pt idx="6">
                  <c:v>3025453</c:v>
                </c:pt>
                <c:pt idx="7">
                  <c:v>2985212</c:v>
                </c:pt>
                <c:pt idx="8">
                  <c:v>2923384</c:v>
                </c:pt>
                <c:pt idx="9">
                  <c:v>3038934</c:v>
                </c:pt>
                <c:pt idx="10">
                  <c:v>2865964</c:v>
                </c:pt>
                <c:pt idx="11">
                  <c:v>2704190</c:v>
                </c:pt>
                <c:pt idx="12">
                  <c:v>2480132</c:v>
                </c:pt>
                <c:pt idx="13">
                  <c:v>2311516</c:v>
                </c:pt>
                <c:pt idx="14">
                  <c:v>2102068</c:v>
                </c:pt>
                <c:pt idx="15">
                  <c:v>1969656</c:v>
                </c:pt>
                <c:pt idx="16">
                  <c:v>1861208</c:v>
                </c:pt>
                <c:pt idx="17">
                  <c:v>1765108</c:v>
                </c:pt>
                <c:pt idx="18">
                  <c:v>1631667</c:v>
                </c:pt>
                <c:pt idx="19">
                  <c:v>1551541</c:v>
                </c:pt>
              </c:numCache>
            </c:numRef>
          </c:val>
        </c:ser>
        <c:dLbls>
          <c:showLegendKey val="0"/>
          <c:showVal val="0"/>
          <c:showCatName val="0"/>
          <c:showSerName val="0"/>
          <c:showPercent val="0"/>
          <c:showBubbleSize val="0"/>
        </c:dLbls>
        <c:gapWidth val="150"/>
        <c:shape val="box"/>
        <c:axId val="102022528"/>
        <c:axId val="103650432"/>
        <c:axId val="0"/>
      </c:bar3DChart>
      <c:catAx>
        <c:axId val="102022528"/>
        <c:scaling>
          <c:orientation val="minMax"/>
        </c:scaling>
        <c:delete val="0"/>
        <c:axPos val="b"/>
        <c:numFmt formatCode="General" sourceLinked="1"/>
        <c:majorTickMark val="out"/>
        <c:minorTickMark val="none"/>
        <c:tickLblPos val="low"/>
        <c:spPr>
          <a:ln w="5065">
            <a:solidFill>
              <a:srgbClr val="000000"/>
            </a:solidFill>
            <a:prstDash val="solid"/>
          </a:ln>
        </c:spPr>
        <c:txPr>
          <a:bodyPr rot="0" vert="horz"/>
          <a:lstStyle/>
          <a:p>
            <a:pPr>
              <a:defRPr sz="1200" b="1" i="0" u="none" strike="noStrike" baseline="0">
                <a:solidFill>
                  <a:srgbClr val="FFFFFF"/>
                </a:solidFill>
                <a:latin typeface="Arial"/>
                <a:ea typeface="Arial"/>
                <a:cs typeface="Arial"/>
              </a:defRPr>
            </a:pPr>
            <a:endParaRPr lang="en-US"/>
          </a:p>
        </c:txPr>
        <c:crossAx val="103650432"/>
        <c:crosses val="autoZero"/>
        <c:auto val="1"/>
        <c:lblAlgn val="ctr"/>
        <c:lblOffset val="100"/>
        <c:tickLblSkip val="1"/>
        <c:tickMarkSkip val="1"/>
        <c:noMultiLvlLbl val="0"/>
      </c:catAx>
      <c:valAx>
        <c:axId val="103650432"/>
        <c:scaling>
          <c:orientation val="minMax"/>
        </c:scaling>
        <c:delete val="0"/>
        <c:axPos val="l"/>
        <c:majorGridlines>
          <c:spPr>
            <a:ln w="5065">
              <a:solidFill>
                <a:srgbClr val="000000"/>
              </a:solidFill>
              <a:prstDash val="solid"/>
            </a:ln>
          </c:spPr>
        </c:majorGridlines>
        <c:numFmt formatCode="#,##0" sourceLinked="0"/>
        <c:majorTickMark val="out"/>
        <c:minorTickMark val="none"/>
        <c:tickLblPos val="nextTo"/>
        <c:spPr>
          <a:ln w="5065">
            <a:solidFill>
              <a:srgbClr val="000000"/>
            </a:solidFill>
            <a:prstDash val="solid"/>
          </a:ln>
        </c:spPr>
        <c:txPr>
          <a:bodyPr rot="0" vert="horz"/>
          <a:lstStyle/>
          <a:p>
            <a:pPr>
              <a:defRPr sz="1434" b="1" i="0" u="none" strike="noStrike" baseline="0">
                <a:solidFill>
                  <a:srgbClr val="FFFFFF"/>
                </a:solidFill>
                <a:latin typeface="Arial"/>
                <a:ea typeface="Arial"/>
                <a:cs typeface="Arial"/>
              </a:defRPr>
            </a:pPr>
            <a:endParaRPr lang="en-US"/>
          </a:p>
        </c:txPr>
        <c:crossAx val="102022528"/>
        <c:crosses val="autoZero"/>
        <c:crossBetween val="between"/>
      </c:valAx>
      <c:spPr>
        <a:noFill/>
        <a:ln w="25379">
          <a:noFill/>
        </a:ln>
      </c:spPr>
    </c:plotArea>
    <c:plotVisOnly val="1"/>
    <c:dispBlanksAs val="gap"/>
    <c:showDLblsOverMax val="0"/>
  </c:chart>
  <c:spPr>
    <a:noFill/>
    <a:ln>
      <a:noFill/>
    </a:ln>
  </c:spPr>
  <c:txPr>
    <a:bodyPr/>
    <a:lstStyle/>
    <a:p>
      <a:pPr>
        <a:defRPr sz="1434" b="1"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1.8474718962016499E-2"/>
          <c:y val="0.25692189706367502"/>
          <c:w val="0.90644678849106097"/>
          <c:h val="0.74307810293632504"/>
        </c:manualLayout>
      </c:layout>
      <c:pie3DChart>
        <c:varyColors val="1"/>
        <c:ser>
          <c:idx val="0"/>
          <c:order val="0"/>
          <c:tx>
            <c:strRef>
              <c:f>Sheet1!$B$1</c:f>
              <c:strCache>
                <c:ptCount val="1"/>
                <c:pt idx="0">
                  <c:v>Journals primarily electronic</c:v>
                </c:pt>
              </c:strCache>
            </c:strRef>
          </c:tx>
          <c:explosion val="25"/>
          <c:dLbls>
            <c:dLbl>
              <c:idx val="0"/>
              <c:layout>
                <c:manualLayout>
                  <c:x val="1.1599811815975801E-2"/>
                  <c:y val="1.0776491102556501E-2"/>
                </c:manualLayout>
              </c:layout>
              <c:tx>
                <c:rich>
                  <a:bodyPr/>
                  <a:lstStyle/>
                  <a:p>
                    <a:pPr>
                      <a:defRPr sz="1700" b="1" baseline="0"/>
                    </a:pPr>
                    <a:r>
                      <a:rPr lang="en-US" sz="1600" b="1" baseline="0" dirty="0" smtClean="0"/>
                      <a:t>Strongly disagree </a:t>
                    </a:r>
                    <a:r>
                      <a:rPr lang="en-US" sz="1600" b="1" baseline="0" dirty="0"/>
                      <a:t>11%</a:t>
                    </a:r>
                    <a:endParaRPr lang="en-US" sz="1600" baseline="0" dirty="0"/>
                  </a:p>
                </c:rich>
              </c:tx>
              <c:spPr/>
              <c:showLegendKey val="0"/>
              <c:showVal val="1"/>
              <c:showCatName val="1"/>
              <c:showSerName val="0"/>
              <c:showPercent val="0"/>
              <c:showBubbleSize val="0"/>
            </c:dLbl>
            <c:dLbl>
              <c:idx val="1"/>
              <c:layout>
                <c:manualLayout>
                  <c:x val="-0.104818996682018"/>
                  <c:y val="2.62087869476617E-2"/>
                </c:manualLayout>
              </c:layout>
              <c:tx>
                <c:rich>
                  <a:bodyPr/>
                  <a:lstStyle/>
                  <a:p>
                    <a:pPr>
                      <a:defRPr sz="1600" b="1" baseline="0"/>
                    </a:pPr>
                    <a:r>
                      <a:rPr lang="en-US" sz="1600" b="1" baseline="0" dirty="0" smtClean="0"/>
                      <a:t>Disagree </a:t>
                    </a:r>
                    <a:r>
                      <a:rPr lang="en-US" sz="1600" b="1" baseline="0" dirty="0"/>
                      <a:t>20%</a:t>
                    </a:r>
                    <a:endParaRPr lang="en-US" sz="1600" baseline="0" dirty="0"/>
                  </a:p>
                </c:rich>
              </c:tx>
              <c:spPr/>
              <c:showLegendKey val="0"/>
              <c:showVal val="1"/>
              <c:showCatName val="1"/>
              <c:showSerName val="0"/>
              <c:showPercent val="0"/>
              <c:showBubbleSize val="0"/>
            </c:dLbl>
            <c:dLbl>
              <c:idx val="2"/>
              <c:layout>
                <c:manualLayout>
                  <c:x val="-2.7570692814341598E-2"/>
                  <c:y val="2.30077002397059E-2"/>
                </c:manualLayout>
              </c:layout>
              <c:tx>
                <c:rich>
                  <a:bodyPr/>
                  <a:lstStyle/>
                  <a:p>
                    <a:pPr>
                      <a:defRPr sz="1700" b="1" baseline="0"/>
                    </a:pPr>
                    <a:r>
                      <a:rPr lang="en-US" sz="1700" b="1" baseline="0" dirty="0" smtClean="0"/>
                      <a:t>Neutral </a:t>
                    </a:r>
                    <a:r>
                      <a:rPr lang="en-US" sz="1700" b="1" baseline="0" dirty="0"/>
                      <a:t>12%</a:t>
                    </a:r>
                    <a:endParaRPr lang="en-US" sz="1700" baseline="0" dirty="0"/>
                  </a:p>
                </c:rich>
              </c:tx>
              <c:spPr/>
              <c:showLegendKey val="0"/>
              <c:showVal val="1"/>
              <c:showCatName val="1"/>
              <c:showSerName val="0"/>
              <c:showPercent val="0"/>
              <c:showBubbleSize val="0"/>
            </c:dLbl>
            <c:dLbl>
              <c:idx val="3"/>
              <c:layout>
                <c:manualLayout>
                  <c:x val="0.14508691130589799"/>
                  <c:y val="-0.18246370993311301"/>
                </c:manualLayout>
              </c:layout>
              <c:tx>
                <c:rich>
                  <a:bodyPr/>
                  <a:lstStyle/>
                  <a:p>
                    <a:pPr>
                      <a:defRPr sz="1700" b="1" baseline="0"/>
                    </a:pPr>
                    <a:r>
                      <a:rPr lang="en-US" b="1" smtClean="0"/>
                      <a:t>Agree </a:t>
                    </a:r>
                    <a:r>
                      <a:rPr lang="en-US" b="1"/>
                      <a:t>32%</a:t>
                    </a:r>
                    <a:endParaRPr lang="en-US"/>
                  </a:p>
                </c:rich>
              </c:tx>
              <c:spPr/>
              <c:showLegendKey val="0"/>
              <c:showVal val="1"/>
              <c:showCatName val="1"/>
              <c:showSerName val="0"/>
              <c:showPercent val="0"/>
              <c:showBubbleSize val="0"/>
            </c:dLbl>
            <c:dLbl>
              <c:idx val="4"/>
              <c:layout>
                <c:manualLayout>
                  <c:x val="5.85779725647501E-2"/>
                  <c:y val="-4.6381952304957001E-2"/>
                </c:manualLayout>
              </c:layout>
              <c:tx>
                <c:rich>
                  <a:bodyPr/>
                  <a:lstStyle/>
                  <a:p>
                    <a:pPr>
                      <a:defRPr sz="1600" b="1" baseline="0"/>
                    </a:pPr>
                    <a:r>
                      <a:rPr lang="en-US" sz="1600" b="1" dirty="0" smtClean="0"/>
                      <a:t>Strongly Agree </a:t>
                    </a:r>
                    <a:r>
                      <a:rPr lang="en-US" sz="1600" b="1" dirty="0"/>
                      <a:t>24%</a:t>
                    </a:r>
                    <a:endParaRPr lang="en-US" sz="1600" dirty="0"/>
                  </a:p>
                </c:rich>
              </c:tx>
              <c:spPr/>
              <c:showLegendKey val="0"/>
              <c:showVal val="1"/>
              <c:showCatName val="1"/>
              <c:showSerName val="0"/>
              <c:showPercent val="0"/>
              <c:showBubbleSize val="0"/>
            </c:dLbl>
            <c:dLbl>
              <c:idx val="5"/>
              <c:layout>
                <c:manualLayout>
                  <c:x val="3.86854355469717E-3"/>
                  <c:y val="5.7799853865354205E-4"/>
                </c:manualLayout>
              </c:layout>
              <c:tx>
                <c:rich>
                  <a:bodyPr/>
                  <a:lstStyle/>
                  <a:p>
                    <a:pPr>
                      <a:defRPr sz="1700" b="1" baseline="0"/>
                    </a:pPr>
                    <a:r>
                      <a:rPr lang="en-US" b="1" dirty="0"/>
                      <a:t>Not </a:t>
                    </a:r>
                    <a:r>
                      <a:rPr lang="en-US" b="1" dirty="0" smtClean="0"/>
                      <a:t>Sure </a:t>
                    </a:r>
                    <a:r>
                      <a:rPr lang="en-US" b="1" dirty="0"/>
                      <a:t>1%</a:t>
                    </a:r>
                    <a:endParaRPr lang="en-US" dirty="0"/>
                  </a:p>
                </c:rich>
              </c:tx>
              <c:spPr/>
              <c:showLegendKey val="0"/>
              <c:showVal val="1"/>
              <c:showCatName val="1"/>
              <c:showSerName val="0"/>
              <c:showPercent val="0"/>
              <c:showBubbleSize val="0"/>
            </c:dLbl>
            <c:txPr>
              <a:bodyPr/>
              <a:lstStyle/>
              <a:p>
                <a:pPr>
                  <a:defRPr b="1"/>
                </a:pPr>
                <a:endParaRPr lang="en-US"/>
              </a:p>
            </c:txPr>
            <c:showLegendKey val="0"/>
            <c:showVal val="1"/>
            <c:showCatName val="1"/>
            <c:showSerName val="0"/>
            <c:showPercent val="0"/>
            <c:showBubbleSize val="0"/>
            <c:showLeaderLines val="1"/>
          </c:dLbls>
          <c:cat>
            <c:strRef>
              <c:f>Sheet1!$A$2:$A$7</c:f>
              <c:strCache>
                <c:ptCount val="6"/>
                <c:pt idx="0">
                  <c:v>Strongly disagree</c:v>
                </c:pt>
                <c:pt idx="1">
                  <c:v>Disagree</c:v>
                </c:pt>
                <c:pt idx="2">
                  <c:v>Neutral</c:v>
                </c:pt>
                <c:pt idx="3">
                  <c:v>Agree</c:v>
                </c:pt>
                <c:pt idx="4">
                  <c:v>Strongly Agree</c:v>
                </c:pt>
                <c:pt idx="5">
                  <c:v>Not Sure</c:v>
                </c:pt>
              </c:strCache>
            </c:strRef>
          </c:cat>
          <c:val>
            <c:numRef>
              <c:f>Sheet1!$B$2:$B$7</c:f>
              <c:numCache>
                <c:formatCode>0%</c:formatCode>
                <c:ptCount val="6"/>
                <c:pt idx="0">
                  <c:v>0.11</c:v>
                </c:pt>
                <c:pt idx="1">
                  <c:v>0.2</c:v>
                </c:pt>
                <c:pt idx="2">
                  <c:v>0.12</c:v>
                </c:pt>
                <c:pt idx="3">
                  <c:v>0.32</c:v>
                </c:pt>
                <c:pt idx="4">
                  <c:v>0.24</c:v>
                </c:pt>
                <c:pt idx="5">
                  <c:v>0.01</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License terms are easy to know</a:t>
            </a:r>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9.7091071163274395E-2"/>
          <c:y val="0.22586088308720201"/>
          <c:w val="0.85927697717030704"/>
          <c:h val="0.77413911691279902"/>
        </c:manualLayout>
      </c:layout>
      <c:pie3DChart>
        <c:varyColors val="1"/>
        <c:ser>
          <c:idx val="0"/>
          <c:order val="0"/>
          <c:tx>
            <c:strRef>
              <c:f>Sheet1!$B$1</c:f>
              <c:strCache>
                <c:ptCount val="1"/>
                <c:pt idx="0">
                  <c:v>Easy to Know License Terms</c:v>
                </c:pt>
              </c:strCache>
            </c:strRef>
          </c:tx>
          <c:explosion val="25"/>
          <c:dLbls>
            <c:dLbl>
              <c:idx val="0"/>
              <c:layout>
                <c:manualLayout>
                  <c:x val="-6.1901525281037997E-2"/>
                  <c:y val="1.7442917672990301E-2"/>
                </c:manualLayout>
              </c:layout>
              <c:showLegendKey val="0"/>
              <c:showVal val="1"/>
              <c:showCatName val="1"/>
              <c:showSerName val="0"/>
              <c:showPercent val="0"/>
              <c:showBubbleSize val="0"/>
              <c:separator> </c:separator>
            </c:dLbl>
            <c:dLbl>
              <c:idx val="1"/>
              <c:layout>
                <c:manualLayout>
                  <c:x val="-9.2240504135096296E-2"/>
                  <c:y val="-5.7234449331556601E-2"/>
                </c:manualLayout>
              </c:layout>
              <c:tx>
                <c:rich>
                  <a:bodyPr/>
                  <a:lstStyle/>
                  <a:p>
                    <a:r>
                      <a:rPr lang="en-US" sz="1600" baseline="0" dirty="0"/>
                      <a:t>Disagree 28%</a:t>
                    </a:r>
                  </a:p>
                </c:rich>
              </c:tx>
              <c:showLegendKey val="0"/>
              <c:showVal val="1"/>
              <c:showCatName val="1"/>
              <c:showSerName val="0"/>
              <c:showPercent val="0"/>
              <c:showBubbleSize val="0"/>
              <c:separator> </c:separator>
            </c:dLbl>
            <c:dLbl>
              <c:idx val="3"/>
              <c:layout>
                <c:manualLayout>
                  <c:x val="0.15001559946516099"/>
                  <c:y val="8.4253892486527201E-3"/>
                </c:manualLayout>
              </c:layout>
              <c:showLegendKey val="0"/>
              <c:showVal val="1"/>
              <c:showCatName val="1"/>
              <c:showSerName val="0"/>
              <c:showPercent val="0"/>
              <c:showBubbleSize val="0"/>
              <c:separator> </c:separator>
            </c:dLbl>
            <c:dLbl>
              <c:idx val="4"/>
              <c:layout>
                <c:manualLayout>
                  <c:x val="3.9960010894864603E-2"/>
                  <c:y val="-4.0159409168833201E-3"/>
                </c:manualLayout>
              </c:layout>
              <c:showLegendKey val="0"/>
              <c:showVal val="1"/>
              <c:showCatName val="1"/>
              <c:showSerName val="0"/>
              <c:showPercent val="0"/>
              <c:showBubbleSize val="0"/>
              <c:separator> </c:separator>
            </c:dLbl>
            <c:dLbl>
              <c:idx val="5"/>
              <c:layout>
                <c:manualLayout>
                  <c:x val="0.11857314415886699"/>
                  <c:y val="3.3460282375264699E-3"/>
                </c:manualLayout>
              </c:layout>
              <c:showLegendKey val="0"/>
              <c:showVal val="1"/>
              <c:showCatName val="1"/>
              <c:showSerName val="0"/>
              <c:showPercent val="0"/>
              <c:showBubbleSize val="0"/>
              <c:separator> </c:separator>
            </c:dLbl>
            <c:showLegendKey val="0"/>
            <c:showVal val="1"/>
            <c:showCatName val="1"/>
            <c:showSerName val="0"/>
            <c:showPercent val="0"/>
            <c:showBubbleSize val="0"/>
            <c:separator> </c:separator>
            <c:showLeaderLines val="1"/>
          </c:dLbls>
          <c:cat>
            <c:strRef>
              <c:f>Sheet1!$A$2:$A$7</c:f>
              <c:strCache>
                <c:ptCount val="6"/>
                <c:pt idx="0">
                  <c:v>Strongly disagree</c:v>
                </c:pt>
                <c:pt idx="1">
                  <c:v>Disagree</c:v>
                </c:pt>
                <c:pt idx="2">
                  <c:v>Neutral</c:v>
                </c:pt>
                <c:pt idx="3">
                  <c:v>Agree</c:v>
                </c:pt>
                <c:pt idx="4">
                  <c:v>Strongly Agree</c:v>
                </c:pt>
                <c:pt idx="5">
                  <c:v>Not Sure</c:v>
                </c:pt>
              </c:strCache>
            </c:strRef>
          </c:cat>
          <c:val>
            <c:numRef>
              <c:f>Sheet1!$B$2:$B$7</c:f>
              <c:numCache>
                <c:formatCode>0%</c:formatCode>
                <c:ptCount val="6"/>
                <c:pt idx="0">
                  <c:v>0.11</c:v>
                </c:pt>
                <c:pt idx="1">
                  <c:v>0.28000000000000003</c:v>
                </c:pt>
                <c:pt idx="2">
                  <c:v>0.23</c:v>
                </c:pt>
                <c:pt idx="3">
                  <c:v>0.25</c:v>
                </c:pt>
                <c:pt idx="4">
                  <c:v>0.05</c:v>
                </c:pt>
                <c:pt idx="5">
                  <c:v>7.0000000000000007E-2</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600" b="1"/>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8.4724559160784599E-2"/>
          <c:y val="0.15646280720591699"/>
          <c:w val="0.83471799677480596"/>
          <c:h val="0.76078635767119995"/>
        </c:manualLayout>
      </c:layout>
      <c:pie3DChart>
        <c:varyColors val="1"/>
        <c:ser>
          <c:idx val="0"/>
          <c:order val="0"/>
          <c:tx>
            <c:strRef>
              <c:f>Sheet1!$B$1</c:f>
              <c:strCache>
                <c:ptCount val="1"/>
                <c:pt idx="0">
                  <c:v>Visits to MedlinePlus -- Countries</c:v>
                </c:pt>
              </c:strCache>
            </c:strRef>
          </c:tx>
          <c:dLbls>
            <c:dLbl>
              <c:idx val="3"/>
              <c:layout>
                <c:manualLayout>
                  <c:x val="7.0852768933139798E-2"/>
                  <c:y val="-0.24623449057504199"/>
                </c:manualLayout>
              </c:layout>
              <c:showLegendKey val="0"/>
              <c:showVal val="0"/>
              <c:showCatName val="1"/>
              <c:showSerName val="0"/>
              <c:showPercent val="1"/>
              <c:showBubbleSize val="0"/>
            </c:dLbl>
            <c:dLbl>
              <c:idx val="4"/>
              <c:layout>
                <c:manualLayout>
                  <c:x val="9.4283549323330496E-2"/>
                  <c:y val="5.54557384872345E-2"/>
                </c:manualLayout>
              </c:layout>
              <c:showLegendKey val="0"/>
              <c:showVal val="0"/>
              <c:showCatName val="1"/>
              <c:showSerName val="0"/>
              <c:showPercent val="1"/>
              <c:showBubbleSize val="0"/>
            </c:dLbl>
            <c:dLbl>
              <c:idx val="6"/>
              <c:layout>
                <c:manualLayout>
                  <c:x val="1.3890383654584001E-3"/>
                  <c:y val="-4.8722709377236897E-2"/>
                </c:manualLayout>
              </c:layout>
              <c:showLegendKey val="0"/>
              <c:showVal val="0"/>
              <c:showCatName val="1"/>
              <c:showSerName val="0"/>
              <c:showPercent val="1"/>
              <c:showBubbleSize val="0"/>
            </c:dLbl>
            <c:dLbl>
              <c:idx val="7"/>
              <c:layout>
                <c:manualLayout>
                  <c:x val="-1.04455685082472E-2"/>
                  <c:y val="-9.59939453591028E-2"/>
                </c:manualLayout>
              </c:layout>
              <c:showLegendKey val="0"/>
              <c:showVal val="0"/>
              <c:showCatName val="1"/>
              <c:showSerName val="0"/>
              <c:showPercent val="1"/>
              <c:showBubbleSize val="0"/>
            </c:dLbl>
            <c:dLbl>
              <c:idx val="8"/>
              <c:layout>
                <c:manualLayout>
                  <c:x val="0"/>
                  <c:y val="-0.15253668575519"/>
                </c:manualLayout>
              </c:layout>
              <c:showLegendKey val="0"/>
              <c:showVal val="0"/>
              <c:showCatName val="1"/>
              <c:showSerName val="0"/>
              <c:showPercent val="1"/>
              <c:showBubbleSize val="0"/>
            </c:dLbl>
            <c:dLbl>
              <c:idx val="9"/>
              <c:layout>
                <c:manualLayout>
                  <c:x val="1.7768535021704002E-2"/>
                  <c:y val="-0.11643492006681"/>
                </c:manualLayout>
              </c:layout>
              <c:showLegendKey val="0"/>
              <c:showVal val="0"/>
              <c:showCatName val="1"/>
              <c:showSerName val="0"/>
              <c:showPercent val="1"/>
              <c:showBubbleSize val="0"/>
            </c:dLbl>
            <c:txPr>
              <a:bodyPr/>
              <a:lstStyle/>
              <a:p>
                <a:pPr>
                  <a:defRPr sz="2400" b="1" i="0">
                    <a:effectLst>
                      <a:outerShdw blurRad="50800" dist="38100" dir="2700000" algn="tl" rotWithShape="0">
                        <a:prstClr val="black">
                          <a:alpha val="40000"/>
                        </a:prstClr>
                      </a:outerShdw>
                    </a:effectLst>
                  </a:defRPr>
                </a:pPr>
                <a:endParaRPr lang="en-US"/>
              </a:p>
            </c:txPr>
            <c:showLegendKey val="0"/>
            <c:showVal val="0"/>
            <c:showCatName val="1"/>
            <c:showSerName val="0"/>
            <c:showPercent val="1"/>
            <c:showBubbleSize val="0"/>
            <c:showLeaderLines val="0"/>
          </c:dLbls>
          <c:cat>
            <c:strRef>
              <c:f>Sheet1!$A$2:$A$12</c:f>
              <c:strCache>
                <c:ptCount val="11"/>
                <c:pt idx="0">
                  <c:v>U.S.</c:v>
                </c:pt>
                <c:pt idx="1">
                  <c:v>Mexico</c:v>
                </c:pt>
                <c:pt idx="2">
                  <c:v>Spain</c:v>
                </c:pt>
                <c:pt idx="3">
                  <c:v>U.K.</c:v>
                </c:pt>
                <c:pt idx="4">
                  <c:v>Colombia</c:v>
                </c:pt>
                <c:pt idx="5">
                  <c:v>Canada</c:v>
                </c:pt>
                <c:pt idx="6">
                  <c:v>Argentina</c:v>
                </c:pt>
                <c:pt idx="7">
                  <c:v>Chile</c:v>
                </c:pt>
                <c:pt idx="8">
                  <c:v>Uruguay</c:v>
                </c:pt>
                <c:pt idx="9">
                  <c:v>Australia</c:v>
                </c:pt>
                <c:pt idx="10">
                  <c:v>Other</c:v>
                </c:pt>
              </c:strCache>
            </c:strRef>
          </c:cat>
          <c:val>
            <c:numRef>
              <c:f>Sheet1!$B$2:$B$12</c:f>
              <c:numCache>
                <c:formatCode>#,##0</c:formatCode>
                <c:ptCount val="11"/>
                <c:pt idx="0">
                  <c:v>28444876</c:v>
                </c:pt>
                <c:pt idx="1">
                  <c:v>8891258</c:v>
                </c:pt>
                <c:pt idx="2">
                  <c:v>4841467</c:v>
                </c:pt>
                <c:pt idx="3">
                  <c:v>3218226</c:v>
                </c:pt>
                <c:pt idx="4">
                  <c:v>3031213</c:v>
                </c:pt>
                <c:pt idx="5">
                  <c:v>2940111</c:v>
                </c:pt>
                <c:pt idx="6">
                  <c:v>2915570</c:v>
                </c:pt>
                <c:pt idx="7">
                  <c:v>2103507</c:v>
                </c:pt>
                <c:pt idx="8">
                  <c:v>1655320</c:v>
                </c:pt>
                <c:pt idx="9">
                  <c:v>1640448</c:v>
                </c:pt>
                <c:pt idx="10">
                  <c:v>16654894</c:v>
                </c:pt>
              </c:numCache>
            </c:numRef>
          </c:val>
        </c:ser>
        <c:dLbls>
          <c:showLegendKey val="0"/>
          <c:showVal val="0"/>
          <c:showCatName val="1"/>
          <c:showSerName val="0"/>
          <c:showPercent val="1"/>
          <c:showBubbleSize val="0"/>
          <c:showLeaderLines val="0"/>
        </c:dLbls>
      </c:pie3D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lineChart>
        <c:grouping val="standard"/>
        <c:varyColors val="0"/>
        <c:ser>
          <c:idx val="6"/>
          <c:order val="0"/>
          <c:tx>
            <c:strRef>
              <c:f>Sheet1!$B$1</c:f>
              <c:strCache>
                <c:ptCount val="1"/>
                <c:pt idx="0">
                  <c:v>Followers</c:v>
                </c:pt>
              </c:strCache>
            </c:strRef>
          </c:tx>
          <c:spPr>
            <a:ln>
              <a:solidFill>
                <a:schemeClr val="accent1"/>
              </a:solidFill>
            </a:ln>
          </c:spPr>
          <c:marker>
            <c:symbol val="none"/>
          </c:marker>
          <c:cat>
            <c:numRef>
              <c:f>Sheet1!$A$2:$A$41</c:f>
              <c:numCache>
                <c:formatCode>[$-409]mmm\-yy;@</c:formatCode>
                <c:ptCount val="40"/>
                <c:pt idx="0">
                  <c:v>40156</c:v>
                </c:pt>
                <c:pt idx="1">
                  <c:v>40179</c:v>
                </c:pt>
                <c:pt idx="2">
                  <c:v>40210</c:v>
                </c:pt>
                <c:pt idx="3">
                  <c:v>40238</c:v>
                </c:pt>
                <c:pt idx="4">
                  <c:v>40278</c:v>
                </c:pt>
                <c:pt idx="5">
                  <c:v>40308</c:v>
                </c:pt>
                <c:pt idx="6">
                  <c:v>40339</c:v>
                </c:pt>
                <c:pt idx="7">
                  <c:v>40369</c:v>
                </c:pt>
                <c:pt idx="8">
                  <c:v>40400</c:v>
                </c:pt>
                <c:pt idx="9">
                  <c:v>40431</c:v>
                </c:pt>
                <c:pt idx="10">
                  <c:v>40461</c:v>
                </c:pt>
                <c:pt idx="11">
                  <c:v>40492</c:v>
                </c:pt>
                <c:pt idx="12">
                  <c:v>40522</c:v>
                </c:pt>
                <c:pt idx="13">
                  <c:v>40554</c:v>
                </c:pt>
                <c:pt idx="14">
                  <c:v>40585</c:v>
                </c:pt>
                <c:pt idx="15">
                  <c:v>40613</c:v>
                </c:pt>
                <c:pt idx="16">
                  <c:v>40644</c:v>
                </c:pt>
                <c:pt idx="17">
                  <c:v>40674</c:v>
                </c:pt>
                <c:pt idx="18">
                  <c:v>40705</c:v>
                </c:pt>
                <c:pt idx="19">
                  <c:v>40725</c:v>
                </c:pt>
                <c:pt idx="20">
                  <c:v>40766</c:v>
                </c:pt>
                <c:pt idx="21">
                  <c:v>40797</c:v>
                </c:pt>
                <c:pt idx="22">
                  <c:v>40826</c:v>
                </c:pt>
                <c:pt idx="23">
                  <c:v>40857</c:v>
                </c:pt>
                <c:pt idx="24">
                  <c:v>40878</c:v>
                </c:pt>
                <c:pt idx="25">
                  <c:v>40920</c:v>
                </c:pt>
                <c:pt idx="26">
                  <c:v>40951</c:v>
                </c:pt>
                <c:pt idx="27">
                  <c:v>40980</c:v>
                </c:pt>
                <c:pt idx="28">
                  <c:v>41011</c:v>
                </c:pt>
                <c:pt idx="29">
                  <c:v>41041</c:v>
                </c:pt>
                <c:pt idx="30">
                  <c:v>41072</c:v>
                </c:pt>
                <c:pt idx="31">
                  <c:v>41102</c:v>
                </c:pt>
                <c:pt idx="32">
                  <c:v>41133</c:v>
                </c:pt>
                <c:pt idx="33">
                  <c:v>41164</c:v>
                </c:pt>
                <c:pt idx="34">
                  <c:v>41194</c:v>
                </c:pt>
                <c:pt idx="35">
                  <c:v>41225</c:v>
                </c:pt>
                <c:pt idx="36">
                  <c:v>41255</c:v>
                </c:pt>
                <c:pt idx="37">
                  <c:v>41287</c:v>
                </c:pt>
                <c:pt idx="38">
                  <c:v>41318</c:v>
                </c:pt>
                <c:pt idx="39">
                  <c:v>41346</c:v>
                </c:pt>
              </c:numCache>
            </c:numRef>
          </c:cat>
          <c:val>
            <c:numRef>
              <c:f>Sheet1!$B$2:$B$41</c:f>
              <c:numCache>
                <c:formatCode>#,##0</c:formatCode>
                <c:ptCount val="40"/>
                <c:pt idx="0">
                  <c:v>1273</c:v>
                </c:pt>
                <c:pt idx="1">
                  <c:v>1460</c:v>
                </c:pt>
                <c:pt idx="2">
                  <c:v>1627</c:v>
                </c:pt>
                <c:pt idx="3">
                  <c:v>1935</c:v>
                </c:pt>
                <c:pt idx="4">
                  <c:v>2164</c:v>
                </c:pt>
                <c:pt idx="5">
                  <c:v>2380</c:v>
                </c:pt>
                <c:pt idx="6">
                  <c:v>2560</c:v>
                </c:pt>
                <c:pt idx="7">
                  <c:v>2950</c:v>
                </c:pt>
                <c:pt idx="8">
                  <c:v>3816</c:v>
                </c:pt>
                <c:pt idx="9">
                  <c:v>4770</c:v>
                </c:pt>
                <c:pt idx="10">
                  <c:v>5378</c:v>
                </c:pt>
                <c:pt idx="11">
                  <c:v>6129</c:v>
                </c:pt>
                <c:pt idx="12">
                  <c:v>6995</c:v>
                </c:pt>
                <c:pt idx="13">
                  <c:v>8497</c:v>
                </c:pt>
                <c:pt idx="14">
                  <c:v>9802</c:v>
                </c:pt>
                <c:pt idx="15">
                  <c:v>11485</c:v>
                </c:pt>
                <c:pt idx="16">
                  <c:v>13027</c:v>
                </c:pt>
                <c:pt idx="17">
                  <c:v>14744</c:v>
                </c:pt>
                <c:pt idx="18">
                  <c:v>16445</c:v>
                </c:pt>
                <c:pt idx="19">
                  <c:v>17998</c:v>
                </c:pt>
                <c:pt idx="20">
                  <c:v>19869</c:v>
                </c:pt>
                <c:pt idx="21">
                  <c:v>21612</c:v>
                </c:pt>
                <c:pt idx="22">
                  <c:v>23528</c:v>
                </c:pt>
                <c:pt idx="23">
                  <c:v>25114</c:v>
                </c:pt>
                <c:pt idx="24">
                  <c:v>26766</c:v>
                </c:pt>
                <c:pt idx="25">
                  <c:v>28443</c:v>
                </c:pt>
                <c:pt idx="26">
                  <c:v>30012</c:v>
                </c:pt>
                <c:pt idx="27">
                  <c:v>31313</c:v>
                </c:pt>
                <c:pt idx="28">
                  <c:v>32641</c:v>
                </c:pt>
                <c:pt idx="29">
                  <c:v>34046</c:v>
                </c:pt>
                <c:pt idx="30">
                  <c:v>35467</c:v>
                </c:pt>
                <c:pt idx="31">
                  <c:v>37090</c:v>
                </c:pt>
                <c:pt idx="32">
                  <c:v>38516</c:v>
                </c:pt>
                <c:pt idx="33">
                  <c:v>39926</c:v>
                </c:pt>
                <c:pt idx="34">
                  <c:v>41548</c:v>
                </c:pt>
                <c:pt idx="35">
                  <c:v>42983</c:v>
                </c:pt>
                <c:pt idx="36">
                  <c:v>44392</c:v>
                </c:pt>
                <c:pt idx="37">
                  <c:v>46443</c:v>
                </c:pt>
                <c:pt idx="38">
                  <c:v>48200</c:v>
                </c:pt>
                <c:pt idx="39">
                  <c:v>50511</c:v>
                </c:pt>
              </c:numCache>
            </c:numRef>
          </c:val>
          <c:smooth val="0"/>
        </c:ser>
        <c:dLbls>
          <c:showLegendKey val="0"/>
          <c:showVal val="0"/>
          <c:showCatName val="0"/>
          <c:showSerName val="0"/>
          <c:showPercent val="0"/>
          <c:showBubbleSize val="0"/>
        </c:dLbls>
        <c:marker val="1"/>
        <c:smooth val="0"/>
        <c:axId val="159684096"/>
        <c:axId val="159685632"/>
      </c:lineChart>
      <c:dateAx>
        <c:axId val="159684096"/>
        <c:scaling>
          <c:orientation val="minMax"/>
        </c:scaling>
        <c:delete val="0"/>
        <c:axPos val="b"/>
        <c:numFmt formatCode="[$-409]mmm\-yy;@" sourceLinked="1"/>
        <c:majorTickMark val="none"/>
        <c:minorTickMark val="none"/>
        <c:tickLblPos val="nextTo"/>
        <c:txPr>
          <a:bodyPr rot="-3000000"/>
          <a:lstStyle/>
          <a:p>
            <a:pPr>
              <a:defRPr>
                <a:solidFill>
                  <a:schemeClr val="bg1"/>
                </a:solidFill>
              </a:defRPr>
            </a:pPr>
            <a:endParaRPr lang="en-US"/>
          </a:p>
        </c:txPr>
        <c:crossAx val="159685632"/>
        <c:crosses val="autoZero"/>
        <c:auto val="1"/>
        <c:lblOffset val="100"/>
        <c:baseTimeUnit val="days"/>
      </c:dateAx>
      <c:valAx>
        <c:axId val="159685632"/>
        <c:scaling>
          <c:orientation val="minMax"/>
        </c:scaling>
        <c:delete val="0"/>
        <c:axPos val="l"/>
        <c:numFmt formatCode="#,##0" sourceLinked="1"/>
        <c:majorTickMark val="none"/>
        <c:minorTickMark val="none"/>
        <c:tickLblPos val="nextTo"/>
        <c:txPr>
          <a:bodyPr/>
          <a:lstStyle/>
          <a:p>
            <a:pPr>
              <a:defRPr b="1">
                <a:solidFill>
                  <a:schemeClr val="bg1"/>
                </a:solidFill>
              </a:defRPr>
            </a:pPr>
            <a:endParaRPr lang="en-US"/>
          </a:p>
        </c:txPr>
        <c:crossAx val="159684096"/>
        <c:crosses val="autoZero"/>
        <c:crossBetween val="between"/>
      </c:valAx>
    </c:plotArea>
    <c:plotVisOnly val="1"/>
    <c:dispBlanksAs val="gap"/>
    <c:showDLblsOverMax val="0"/>
  </c:chart>
  <c:spPr>
    <a:solidFill>
      <a:schemeClr val="tx1"/>
    </a:solidFill>
    <a:effectLst>
      <a:outerShdw blurRad="63500" sx="102000" sy="102000" algn="ctr" rotWithShape="0">
        <a:prstClr val="black">
          <a:alpha val="40000"/>
        </a:prstClr>
      </a:outerShdw>
    </a:effectLst>
  </c:sp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910088960152E-2"/>
          <c:y val="7.8916581091942994E-2"/>
          <c:w val="0.89569202014849902"/>
          <c:h val="0.83340659228896197"/>
        </c:manualLayout>
      </c:layout>
      <c:lineChart>
        <c:grouping val="standard"/>
        <c:varyColors val="0"/>
        <c:ser>
          <c:idx val="0"/>
          <c:order val="0"/>
          <c:tx>
            <c:strRef>
              <c:f>Data!$B$1</c:f>
              <c:strCache>
                <c:ptCount val="1"/>
                <c:pt idx="0">
                  <c:v>Followers</c:v>
                </c:pt>
              </c:strCache>
            </c:strRef>
          </c:tx>
          <c:spPr>
            <a:ln w="66675">
              <a:solidFill>
                <a:srgbClr val="00B050"/>
              </a:solidFill>
            </a:ln>
          </c:spPr>
          <c:marker>
            <c:symbol val="none"/>
          </c:marker>
          <c:cat>
            <c:numRef>
              <c:f>Data!$A$2:$A$18</c:f>
              <c:numCache>
                <c:formatCode>[$-409]mmm\-yy;@</c:formatCode>
                <c:ptCount val="17"/>
                <c:pt idx="0">
                  <c:v>40848</c:v>
                </c:pt>
                <c:pt idx="1">
                  <c:v>40878</c:v>
                </c:pt>
                <c:pt idx="2">
                  <c:v>40920</c:v>
                </c:pt>
                <c:pt idx="3">
                  <c:v>40951</c:v>
                </c:pt>
                <c:pt idx="4">
                  <c:v>40980</c:v>
                </c:pt>
                <c:pt idx="5">
                  <c:v>41011</c:v>
                </c:pt>
                <c:pt idx="6">
                  <c:v>41041</c:v>
                </c:pt>
                <c:pt idx="7">
                  <c:v>41072</c:v>
                </c:pt>
                <c:pt idx="8">
                  <c:v>41102</c:v>
                </c:pt>
                <c:pt idx="9">
                  <c:v>41133</c:v>
                </c:pt>
                <c:pt idx="10">
                  <c:v>41153</c:v>
                </c:pt>
                <c:pt idx="11">
                  <c:v>41194</c:v>
                </c:pt>
                <c:pt idx="12">
                  <c:v>41225</c:v>
                </c:pt>
                <c:pt idx="13">
                  <c:v>41255</c:v>
                </c:pt>
                <c:pt idx="14">
                  <c:v>41287</c:v>
                </c:pt>
                <c:pt idx="15">
                  <c:v>41318</c:v>
                </c:pt>
                <c:pt idx="16">
                  <c:v>41346</c:v>
                </c:pt>
              </c:numCache>
            </c:numRef>
          </c:cat>
          <c:val>
            <c:numRef>
              <c:f>Data!$B$2:$B$18</c:f>
              <c:numCache>
                <c:formatCode>General</c:formatCode>
                <c:ptCount val="17"/>
                <c:pt idx="0">
                  <c:v>334</c:v>
                </c:pt>
                <c:pt idx="1">
                  <c:v>499</c:v>
                </c:pt>
                <c:pt idx="2">
                  <c:v>755</c:v>
                </c:pt>
                <c:pt idx="3" formatCode="#,##0">
                  <c:v>1107</c:v>
                </c:pt>
                <c:pt idx="4" formatCode="#,##0">
                  <c:v>1630</c:v>
                </c:pt>
                <c:pt idx="5" formatCode="#,##0">
                  <c:v>2154</c:v>
                </c:pt>
                <c:pt idx="6" formatCode="#,##0">
                  <c:v>2703</c:v>
                </c:pt>
                <c:pt idx="7" formatCode="#,##0">
                  <c:v>3160</c:v>
                </c:pt>
                <c:pt idx="8" formatCode="#,##0">
                  <c:v>3676</c:v>
                </c:pt>
                <c:pt idx="9" formatCode="#,##0">
                  <c:v>4305</c:v>
                </c:pt>
                <c:pt idx="10" formatCode="#,##0">
                  <c:v>4876</c:v>
                </c:pt>
                <c:pt idx="11" formatCode="#,##0">
                  <c:v>5010</c:v>
                </c:pt>
                <c:pt idx="12" formatCode="#,##0">
                  <c:v>6245</c:v>
                </c:pt>
                <c:pt idx="13" formatCode="#,##0">
                  <c:v>6698</c:v>
                </c:pt>
                <c:pt idx="14" formatCode="#,##0">
                  <c:v>7411</c:v>
                </c:pt>
                <c:pt idx="15" formatCode="#,##0">
                  <c:v>8146</c:v>
                </c:pt>
                <c:pt idx="16" formatCode="#,##0">
                  <c:v>8906</c:v>
                </c:pt>
              </c:numCache>
            </c:numRef>
          </c:val>
          <c:smooth val="0"/>
        </c:ser>
        <c:dLbls>
          <c:showLegendKey val="0"/>
          <c:showVal val="0"/>
          <c:showCatName val="0"/>
          <c:showSerName val="0"/>
          <c:showPercent val="0"/>
          <c:showBubbleSize val="0"/>
        </c:dLbls>
        <c:marker val="1"/>
        <c:smooth val="0"/>
        <c:axId val="159697536"/>
        <c:axId val="159584640"/>
      </c:lineChart>
      <c:dateAx>
        <c:axId val="159697536"/>
        <c:scaling>
          <c:orientation val="minMax"/>
        </c:scaling>
        <c:delete val="0"/>
        <c:axPos val="b"/>
        <c:numFmt formatCode="[$-409]mmm\-yy;@" sourceLinked="1"/>
        <c:majorTickMark val="out"/>
        <c:minorTickMark val="none"/>
        <c:tickLblPos val="nextTo"/>
        <c:txPr>
          <a:bodyPr rot="-3000000"/>
          <a:lstStyle/>
          <a:p>
            <a:pPr>
              <a:defRPr>
                <a:solidFill>
                  <a:schemeClr val="bg1"/>
                </a:solidFill>
              </a:defRPr>
            </a:pPr>
            <a:endParaRPr lang="en-US"/>
          </a:p>
        </c:txPr>
        <c:crossAx val="159584640"/>
        <c:crosses val="autoZero"/>
        <c:auto val="1"/>
        <c:lblOffset val="100"/>
        <c:baseTimeUnit val="days"/>
      </c:dateAx>
      <c:valAx>
        <c:axId val="159584640"/>
        <c:scaling>
          <c:orientation val="minMax"/>
        </c:scaling>
        <c:delete val="0"/>
        <c:axPos val="l"/>
        <c:numFmt formatCode="#,##0" sourceLinked="0"/>
        <c:majorTickMark val="out"/>
        <c:minorTickMark val="none"/>
        <c:tickLblPos val="nextTo"/>
        <c:txPr>
          <a:bodyPr/>
          <a:lstStyle/>
          <a:p>
            <a:pPr>
              <a:defRPr>
                <a:solidFill>
                  <a:schemeClr val="bg1"/>
                </a:solidFill>
              </a:defRPr>
            </a:pPr>
            <a:endParaRPr lang="en-US"/>
          </a:p>
        </c:txPr>
        <c:crossAx val="159697536"/>
        <c:crosses val="autoZero"/>
        <c:crossBetween val="between"/>
        <c:majorUnit val="2000"/>
      </c:valAx>
    </c:plotArea>
    <c:plotVisOnly val="1"/>
    <c:dispBlanksAs val="gap"/>
    <c:showDLblsOverMax val="0"/>
  </c:chart>
  <c:spPr>
    <a:solidFill>
      <a:schemeClr val="tx1"/>
    </a:solidFill>
    <a:effectLst>
      <a:outerShdw blurRad="63500" sx="102000" sy="102000" algn="ctr" rotWithShape="0">
        <a:prstClr val="black">
          <a:alpha val="40000"/>
        </a:prstClr>
      </a:outerShdw>
    </a:effectLst>
  </c:sp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English Survey</c:v>
                </c:pt>
              </c:strCache>
            </c:strRef>
          </c:tx>
          <c:spPr>
            <a:solidFill>
              <a:srgbClr val="92D050"/>
            </a:solidFill>
          </c:spPr>
          <c:dPt>
            <c:idx val="1"/>
            <c:bubble3D val="0"/>
            <c:spPr>
              <a:solidFill>
                <a:srgbClr val="00B050"/>
              </a:solidFill>
            </c:spPr>
          </c:dPt>
          <c:dLbls>
            <c:dLbl>
              <c:idx val="0"/>
              <c:layout>
                <c:manualLayout>
                  <c:x val="-0.23139423076923099"/>
                  <c:y val="-8.2706366157671601E-2"/>
                </c:manualLayout>
              </c:layout>
              <c:showLegendKey val="0"/>
              <c:showVal val="0"/>
              <c:showCatName val="1"/>
              <c:showSerName val="0"/>
              <c:showPercent val="1"/>
              <c:showBubbleSize val="0"/>
            </c:dLbl>
            <c:dLbl>
              <c:idx val="1"/>
              <c:layout>
                <c:manualLayout>
                  <c:x val="0.26733166767615602"/>
                  <c:y val="1.8932576747744598E-2"/>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Sheet1!$A$2:$A$3</c:f>
              <c:strCache>
                <c:ptCount val="2"/>
                <c:pt idx="0">
                  <c:v>Female</c:v>
                </c:pt>
                <c:pt idx="1">
                  <c:v>Male</c:v>
                </c:pt>
              </c:strCache>
            </c:strRef>
          </c:cat>
          <c:val>
            <c:numRef>
              <c:f>Sheet1!$B$2:$B$3</c:f>
              <c:numCache>
                <c:formatCode>0%</c:formatCode>
                <c:ptCount val="2"/>
                <c:pt idx="0">
                  <c:v>0.55000000000000004</c:v>
                </c:pt>
                <c:pt idx="1">
                  <c:v>0.45</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Spanish Survey</c:v>
                </c:pt>
              </c:strCache>
            </c:strRef>
          </c:tx>
          <c:dLbls>
            <c:dLbl>
              <c:idx val="0"/>
              <c:layout>
                <c:manualLayout>
                  <c:x val="-0.231203489863998"/>
                  <c:y val="2.8666797787227499E-2"/>
                </c:manualLayout>
              </c:layout>
              <c:showLegendKey val="0"/>
              <c:showVal val="0"/>
              <c:showCatName val="1"/>
              <c:showSerName val="0"/>
              <c:showPercent val="1"/>
              <c:showBubbleSize val="0"/>
            </c:dLbl>
            <c:dLbl>
              <c:idx val="1"/>
              <c:layout>
                <c:manualLayout>
                  <c:x val="0.27034411186476998"/>
                  <c:y val="-8.9239975494019297E-2"/>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Sheet1!$A$2:$A$3</c:f>
              <c:strCache>
                <c:ptCount val="2"/>
                <c:pt idx="0">
                  <c:v>Female</c:v>
                </c:pt>
                <c:pt idx="1">
                  <c:v>Male</c:v>
                </c:pt>
              </c:strCache>
            </c:strRef>
          </c:cat>
          <c:val>
            <c:numRef>
              <c:f>Sheet1!$B$2:$B$3</c:f>
              <c:numCache>
                <c:formatCode>0%</c:formatCode>
                <c:ptCount val="2"/>
                <c:pt idx="0">
                  <c:v>0.47</c:v>
                </c:pt>
                <c:pt idx="1">
                  <c:v>0.53</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5749489647127399"/>
          <c:y val="4.78066976035844E-2"/>
          <c:w val="0.82552979488675005"/>
          <c:h val="0.85275844373692899"/>
        </c:manualLayout>
      </c:layout>
      <c:lineChart>
        <c:grouping val="standard"/>
        <c:varyColors val="0"/>
        <c:ser>
          <c:idx val="0"/>
          <c:order val="0"/>
          <c:tx>
            <c:strRef>
              <c:f>Sheet1!$B$1</c:f>
              <c:strCache>
                <c:ptCount val="1"/>
                <c:pt idx="0">
                  <c:v>MedlinePlus Full Site</c:v>
                </c:pt>
              </c:strCache>
            </c:strRef>
          </c:tx>
          <c:marker>
            <c:symbol val="none"/>
          </c:marker>
          <c:cat>
            <c:numRef>
              <c:f>Sheet1!$A$2:$A$13</c:f>
              <c:numCache>
                <c:formatCode>[$-409]mmm\-yy;@</c:formatCode>
                <c:ptCount val="12"/>
                <c:pt idx="0">
                  <c:v>40848</c:v>
                </c:pt>
                <c:pt idx="1">
                  <c:v>40878</c:v>
                </c:pt>
                <c:pt idx="2">
                  <c:v>40909</c:v>
                </c:pt>
                <c:pt idx="3">
                  <c:v>40940</c:v>
                </c:pt>
                <c:pt idx="4">
                  <c:v>40969</c:v>
                </c:pt>
                <c:pt idx="5">
                  <c:v>41000</c:v>
                </c:pt>
                <c:pt idx="6">
                  <c:v>41041</c:v>
                </c:pt>
                <c:pt idx="7">
                  <c:v>41072</c:v>
                </c:pt>
                <c:pt idx="8">
                  <c:v>41091</c:v>
                </c:pt>
                <c:pt idx="9">
                  <c:v>41122</c:v>
                </c:pt>
                <c:pt idx="10">
                  <c:v>41153</c:v>
                </c:pt>
                <c:pt idx="11">
                  <c:v>41183</c:v>
                </c:pt>
              </c:numCache>
            </c:numRef>
          </c:cat>
          <c:val>
            <c:numRef>
              <c:f>Sheet1!$B$2:$B$13</c:f>
              <c:numCache>
                <c:formatCode>#,##0</c:formatCode>
                <c:ptCount val="12"/>
                <c:pt idx="0">
                  <c:v>4228948</c:v>
                </c:pt>
                <c:pt idx="1">
                  <c:v>4256880</c:v>
                </c:pt>
                <c:pt idx="2">
                  <c:v>4975257</c:v>
                </c:pt>
                <c:pt idx="3">
                  <c:v>5342995</c:v>
                </c:pt>
                <c:pt idx="4">
                  <c:v>5759190</c:v>
                </c:pt>
                <c:pt idx="5">
                  <c:v>5293027</c:v>
                </c:pt>
                <c:pt idx="6">
                  <c:v>5704467</c:v>
                </c:pt>
                <c:pt idx="7">
                  <c:v>5645618</c:v>
                </c:pt>
                <c:pt idx="8">
                  <c:v>5882599</c:v>
                </c:pt>
                <c:pt idx="9">
                  <c:v>6442733</c:v>
                </c:pt>
                <c:pt idx="10">
                  <c:v>6837031</c:v>
                </c:pt>
                <c:pt idx="11">
                  <c:v>7695582</c:v>
                </c:pt>
              </c:numCache>
            </c:numRef>
          </c:val>
          <c:smooth val="0"/>
        </c:ser>
        <c:ser>
          <c:idx val="1"/>
          <c:order val="1"/>
          <c:tx>
            <c:strRef>
              <c:f>Sheet1!$C$1</c:f>
              <c:strCache>
                <c:ptCount val="1"/>
                <c:pt idx="0">
                  <c:v>MedlinePlus Mobile</c:v>
                </c:pt>
              </c:strCache>
            </c:strRef>
          </c:tx>
          <c:marker>
            <c:symbol val="none"/>
          </c:marker>
          <c:cat>
            <c:numRef>
              <c:f>Sheet1!$A$2:$A$13</c:f>
              <c:numCache>
                <c:formatCode>[$-409]mmm\-yy;@</c:formatCode>
                <c:ptCount val="12"/>
                <c:pt idx="0">
                  <c:v>40848</c:v>
                </c:pt>
                <c:pt idx="1">
                  <c:v>40878</c:v>
                </c:pt>
                <c:pt idx="2">
                  <c:v>40909</c:v>
                </c:pt>
                <c:pt idx="3">
                  <c:v>40940</c:v>
                </c:pt>
                <c:pt idx="4">
                  <c:v>40969</c:v>
                </c:pt>
                <c:pt idx="5">
                  <c:v>41000</c:v>
                </c:pt>
                <c:pt idx="6">
                  <c:v>41041</c:v>
                </c:pt>
                <c:pt idx="7">
                  <c:v>41072</c:v>
                </c:pt>
                <c:pt idx="8">
                  <c:v>41091</c:v>
                </c:pt>
                <c:pt idx="9">
                  <c:v>41122</c:v>
                </c:pt>
                <c:pt idx="10">
                  <c:v>41153</c:v>
                </c:pt>
                <c:pt idx="11">
                  <c:v>41183</c:v>
                </c:pt>
              </c:numCache>
            </c:numRef>
          </c:cat>
          <c:val>
            <c:numRef>
              <c:f>Sheet1!$C$2:$C$13</c:f>
              <c:numCache>
                <c:formatCode>General</c:formatCode>
                <c:ptCount val="12"/>
                <c:pt idx="0">
                  <c:v>250000</c:v>
                </c:pt>
                <c:pt idx="1">
                  <c:v>250000</c:v>
                </c:pt>
                <c:pt idx="2">
                  <c:v>280000</c:v>
                </c:pt>
                <c:pt idx="3">
                  <c:v>280000</c:v>
                </c:pt>
                <c:pt idx="4">
                  <c:v>280000</c:v>
                </c:pt>
                <c:pt idx="5">
                  <c:v>280000</c:v>
                </c:pt>
                <c:pt idx="6">
                  <c:v>280000</c:v>
                </c:pt>
                <c:pt idx="7">
                  <c:v>280000</c:v>
                </c:pt>
                <c:pt idx="8">
                  <c:v>310000</c:v>
                </c:pt>
                <c:pt idx="9">
                  <c:v>310000</c:v>
                </c:pt>
                <c:pt idx="10">
                  <c:v>310000</c:v>
                </c:pt>
                <c:pt idx="11">
                  <c:v>350000</c:v>
                </c:pt>
              </c:numCache>
            </c:numRef>
          </c:val>
          <c:smooth val="0"/>
        </c:ser>
        <c:dLbls>
          <c:showLegendKey val="0"/>
          <c:showVal val="0"/>
          <c:showCatName val="0"/>
          <c:showSerName val="0"/>
          <c:showPercent val="0"/>
          <c:showBubbleSize val="0"/>
        </c:dLbls>
        <c:marker val="1"/>
        <c:smooth val="0"/>
        <c:axId val="165589376"/>
        <c:axId val="165590912"/>
      </c:lineChart>
      <c:dateAx>
        <c:axId val="165589376"/>
        <c:scaling>
          <c:orientation val="minMax"/>
        </c:scaling>
        <c:delete val="0"/>
        <c:axPos val="b"/>
        <c:numFmt formatCode="[$-409]mmm\-yy;@" sourceLinked="0"/>
        <c:majorTickMark val="out"/>
        <c:minorTickMark val="none"/>
        <c:tickLblPos val="nextTo"/>
        <c:txPr>
          <a:bodyPr rot="-3000000"/>
          <a:lstStyle/>
          <a:p>
            <a:pPr>
              <a:defRPr sz="1100" b="1">
                <a:solidFill>
                  <a:schemeClr val="bg1"/>
                </a:solidFill>
              </a:defRPr>
            </a:pPr>
            <a:endParaRPr lang="en-US"/>
          </a:p>
        </c:txPr>
        <c:crossAx val="165590912"/>
        <c:crosses val="autoZero"/>
        <c:auto val="1"/>
        <c:lblOffset val="100"/>
        <c:baseTimeUnit val="months"/>
      </c:dateAx>
      <c:valAx>
        <c:axId val="165590912"/>
        <c:scaling>
          <c:orientation val="minMax"/>
        </c:scaling>
        <c:delete val="0"/>
        <c:axPos val="l"/>
        <c:numFmt formatCode="#,##0" sourceLinked="1"/>
        <c:majorTickMark val="out"/>
        <c:minorTickMark val="none"/>
        <c:tickLblPos val="nextTo"/>
        <c:txPr>
          <a:bodyPr/>
          <a:lstStyle/>
          <a:p>
            <a:pPr>
              <a:defRPr>
                <a:solidFill>
                  <a:schemeClr val="bg1"/>
                </a:solidFill>
              </a:defRPr>
            </a:pPr>
            <a:endParaRPr lang="en-US"/>
          </a:p>
        </c:txPr>
        <c:crossAx val="165589376"/>
        <c:crosses val="autoZero"/>
        <c:crossBetween val="between"/>
        <c:minorUnit val="200000"/>
      </c:valAx>
    </c:plotArea>
    <c:legend>
      <c:legendPos val="l"/>
      <c:layout>
        <c:manualLayout>
          <c:xMode val="edge"/>
          <c:yMode val="edge"/>
          <c:x val="0.51538619118068896"/>
          <c:y val="0.572654418197725"/>
          <c:w val="0.425333912302645"/>
          <c:h val="0.13933807931542799"/>
        </c:manualLayout>
      </c:layout>
      <c:overlay val="1"/>
      <c:txPr>
        <a:bodyPr/>
        <a:lstStyle/>
        <a:p>
          <a:pPr>
            <a:defRP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defRPr>
          </a:pPr>
          <a:endParaRPr lang="en-US"/>
        </a:p>
      </c:txPr>
    </c:legend>
    <c:plotVisOnly val="1"/>
    <c:dispBlanksAs val="gap"/>
    <c:showDLblsOverMax val="0"/>
  </c:chart>
  <c:spPr>
    <a:solidFill>
      <a:schemeClr val="tx1"/>
    </a:solidFill>
    <a:effectLst>
      <a:outerShdw blurRad="63500" sx="102000" sy="102000" algn="ctr" rotWithShape="0">
        <a:prstClr val="black">
          <a:alpha val="40000"/>
        </a:prstClr>
      </a:outerShdw>
    </a:effectLst>
  </c:spPr>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FDFBE1-7E3B-4060-A51E-457E14B15B85}" type="doc">
      <dgm:prSet loTypeId="urn:microsoft.com/office/officeart/2005/8/layout/hList6" loCatId="list" qsTypeId="urn:microsoft.com/office/officeart/2005/8/quickstyle/simple3" qsCatId="simple" csTypeId="urn:microsoft.com/office/officeart/2005/8/colors/accent1_2" csCatId="accent1" phldr="1"/>
      <dgm:spPr/>
      <dgm:t>
        <a:bodyPr/>
        <a:lstStyle/>
        <a:p>
          <a:endParaRPr lang="en-US"/>
        </a:p>
      </dgm:t>
    </dgm:pt>
    <dgm:pt modelId="{032E9917-49A4-48C3-9457-36EE0EB62CAF}">
      <dgm:prSet phldrT="[Text]"/>
      <dgm:spPr/>
      <dgm:t>
        <a:bodyPr/>
        <a:lstStyle/>
        <a:p>
          <a:r>
            <a:rPr lang="en-US" dirty="0" smtClean="0"/>
            <a:t>How do your users access biomedical information ?</a:t>
          </a:r>
          <a:endParaRPr lang="en-US" dirty="0"/>
        </a:p>
      </dgm:t>
    </dgm:pt>
    <dgm:pt modelId="{2D7387E2-0E96-4EE4-8514-38637F23A8D6}" type="parTrans" cxnId="{05F1348C-A85B-474A-B078-EB89BF6DDB56}">
      <dgm:prSet/>
      <dgm:spPr/>
      <dgm:t>
        <a:bodyPr/>
        <a:lstStyle/>
        <a:p>
          <a:endParaRPr lang="en-US"/>
        </a:p>
      </dgm:t>
    </dgm:pt>
    <dgm:pt modelId="{2136B0B3-F953-4D64-A065-9995F56337BC}" type="sibTrans" cxnId="{05F1348C-A85B-474A-B078-EB89BF6DDB56}">
      <dgm:prSet/>
      <dgm:spPr/>
      <dgm:t>
        <a:bodyPr/>
        <a:lstStyle/>
        <a:p>
          <a:endParaRPr lang="en-US"/>
        </a:p>
      </dgm:t>
    </dgm:pt>
    <dgm:pt modelId="{C710F9FB-DF20-42F6-BA6E-642657993D99}">
      <dgm:prSet phldrT="[Text]"/>
      <dgm:spPr/>
      <dgm:t>
        <a:bodyPr/>
        <a:lstStyle/>
        <a:p>
          <a:r>
            <a:rPr lang="en-US" dirty="0" smtClean="0"/>
            <a:t>What are the challenges you are facing with ILL?</a:t>
          </a:r>
          <a:endParaRPr lang="en-US" dirty="0"/>
        </a:p>
      </dgm:t>
    </dgm:pt>
    <dgm:pt modelId="{CCFA6309-AB40-4DD3-8E26-A1DD991511F3}" type="parTrans" cxnId="{0413AF6A-3611-4E14-823C-8AE08D249F22}">
      <dgm:prSet/>
      <dgm:spPr/>
      <dgm:t>
        <a:bodyPr/>
        <a:lstStyle/>
        <a:p>
          <a:endParaRPr lang="en-US"/>
        </a:p>
      </dgm:t>
    </dgm:pt>
    <dgm:pt modelId="{98C12B38-5D46-48E2-8F3B-8E73DD2E514F}" type="sibTrans" cxnId="{0413AF6A-3611-4E14-823C-8AE08D249F22}">
      <dgm:prSet/>
      <dgm:spPr/>
      <dgm:t>
        <a:bodyPr/>
        <a:lstStyle/>
        <a:p>
          <a:endParaRPr lang="en-US"/>
        </a:p>
      </dgm:t>
    </dgm:pt>
    <dgm:pt modelId="{20C94223-17B6-455E-BE99-07FA1B1C77FB}">
      <dgm:prSet phldrT="[Text]"/>
      <dgm:spPr/>
      <dgm:t>
        <a:bodyPr/>
        <a:lstStyle/>
        <a:p>
          <a:r>
            <a:rPr lang="en-US" dirty="0" smtClean="0"/>
            <a:t>In a perfect world, how would you locate resources for your patrons – for items you do not own?</a:t>
          </a:r>
          <a:endParaRPr lang="en-US" dirty="0"/>
        </a:p>
      </dgm:t>
    </dgm:pt>
    <dgm:pt modelId="{D63FC95D-3FA9-4A2E-93D6-F3AB579A7ACB}" type="parTrans" cxnId="{5F918F93-C308-4BF1-B0BB-B2D543C420FC}">
      <dgm:prSet/>
      <dgm:spPr/>
      <dgm:t>
        <a:bodyPr/>
        <a:lstStyle/>
        <a:p>
          <a:endParaRPr lang="en-US"/>
        </a:p>
      </dgm:t>
    </dgm:pt>
    <dgm:pt modelId="{EB562A1E-384F-4390-AA75-E8C47A05403F}" type="sibTrans" cxnId="{5F918F93-C308-4BF1-B0BB-B2D543C420FC}">
      <dgm:prSet/>
      <dgm:spPr/>
      <dgm:t>
        <a:bodyPr/>
        <a:lstStyle/>
        <a:p>
          <a:endParaRPr lang="en-US"/>
        </a:p>
      </dgm:t>
    </dgm:pt>
    <dgm:pt modelId="{100C7B70-4A7D-48B0-8DC5-85A003847B80}" type="pres">
      <dgm:prSet presAssocID="{60FDFBE1-7E3B-4060-A51E-457E14B15B85}" presName="Name0" presStyleCnt="0">
        <dgm:presLayoutVars>
          <dgm:dir/>
          <dgm:resizeHandles val="exact"/>
        </dgm:presLayoutVars>
      </dgm:prSet>
      <dgm:spPr/>
      <dgm:t>
        <a:bodyPr/>
        <a:lstStyle/>
        <a:p>
          <a:endParaRPr lang="en-US"/>
        </a:p>
      </dgm:t>
    </dgm:pt>
    <dgm:pt modelId="{3C8B8CD0-ACD7-44F8-B47D-1D4E268BC606}" type="pres">
      <dgm:prSet presAssocID="{032E9917-49A4-48C3-9457-36EE0EB62CAF}" presName="node" presStyleLbl="node1" presStyleIdx="0" presStyleCnt="3">
        <dgm:presLayoutVars>
          <dgm:bulletEnabled val="1"/>
        </dgm:presLayoutVars>
      </dgm:prSet>
      <dgm:spPr/>
      <dgm:t>
        <a:bodyPr/>
        <a:lstStyle/>
        <a:p>
          <a:endParaRPr lang="en-US"/>
        </a:p>
      </dgm:t>
    </dgm:pt>
    <dgm:pt modelId="{59EB981F-11B8-4AB8-8573-99A75C374CEB}" type="pres">
      <dgm:prSet presAssocID="{2136B0B3-F953-4D64-A065-9995F56337BC}" presName="sibTrans" presStyleCnt="0"/>
      <dgm:spPr/>
    </dgm:pt>
    <dgm:pt modelId="{8AC509AD-C8F7-48F5-A88B-8BE94957F01E}" type="pres">
      <dgm:prSet presAssocID="{C710F9FB-DF20-42F6-BA6E-642657993D99}" presName="node" presStyleLbl="node1" presStyleIdx="1" presStyleCnt="3" custAng="0">
        <dgm:presLayoutVars>
          <dgm:bulletEnabled val="1"/>
        </dgm:presLayoutVars>
      </dgm:prSet>
      <dgm:spPr/>
      <dgm:t>
        <a:bodyPr/>
        <a:lstStyle/>
        <a:p>
          <a:endParaRPr lang="en-US"/>
        </a:p>
      </dgm:t>
    </dgm:pt>
    <dgm:pt modelId="{A7255F5A-7ECF-499C-9F72-9F52605092F5}" type="pres">
      <dgm:prSet presAssocID="{98C12B38-5D46-48E2-8F3B-8E73DD2E514F}" presName="sibTrans" presStyleCnt="0"/>
      <dgm:spPr/>
    </dgm:pt>
    <dgm:pt modelId="{6E7D36C3-6691-4F6F-ABF4-AE3F7DF2CA70}" type="pres">
      <dgm:prSet presAssocID="{20C94223-17B6-455E-BE99-07FA1B1C77FB}" presName="node" presStyleLbl="node1" presStyleIdx="2" presStyleCnt="3">
        <dgm:presLayoutVars>
          <dgm:bulletEnabled val="1"/>
        </dgm:presLayoutVars>
      </dgm:prSet>
      <dgm:spPr/>
      <dgm:t>
        <a:bodyPr/>
        <a:lstStyle/>
        <a:p>
          <a:endParaRPr lang="en-US"/>
        </a:p>
      </dgm:t>
    </dgm:pt>
  </dgm:ptLst>
  <dgm:cxnLst>
    <dgm:cxn modelId="{584EE876-F836-4B87-9A68-13CCA327E6DD}" type="presOf" srcId="{C710F9FB-DF20-42F6-BA6E-642657993D99}" destId="{8AC509AD-C8F7-48F5-A88B-8BE94957F01E}" srcOrd="0" destOrd="0" presId="urn:microsoft.com/office/officeart/2005/8/layout/hList6"/>
    <dgm:cxn modelId="{43DDAB52-5DED-49DE-8C25-8E6DED1AEEF6}" type="presOf" srcId="{032E9917-49A4-48C3-9457-36EE0EB62CAF}" destId="{3C8B8CD0-ACD7-44F8-B47D-1D4E268BC606}" srcOrd="0" destOrd="0" presId="urn:microsoft.com/office/officeart/2005/8/layout/hList6"/>
    <dgm:cxn modelId="{05F1348C-A85B-474A-B078-EB89BF6DDB56}" srcId="{60FDFBE1-7E3B-4060-A51E-457E14B15B85}" destId="{032E9917-49A4-48C3-9457-36EE0EB62CAF}" srcOrd="0" destOrd="0" parTransId="{2D7387E2-0E96-4EE4-8514-38637F23A8D6}" sibTransId="{2136B0B3-F953-4D64-A065-9995F56337BC}"/>
    <dgm:cxn modelId="{0EDEAAF2-053D-4753-B535-578054F47ED9}" type="presOf" srcId="{60FDFBE1-7E3B-4060-A51E-457E14B15B85}" destId="{100C7B70-4A7D-48B0-8DC5-85A003847B80}" srcOrd="0" destOrd="0" presId="urn:microsoft.com/office/officeart/2005/8/layout/hList6"/>
    <dgm:cxn modelId="{06CBE06B-9FF0-4D6F-A722-58239EC36646}" type="presOf" srcId="{20C94223-17B6-455E-BE99-07FA1B1C77FB}" destId="{6E7D36C3-6691-4F6F-ABF4-AE3F7DF2CA70}" srcOrd="0" destOrd="0" presId="urn:microsoft.com/office/officeart/2005/8/layout/hList6"/>
    <dgm:cxn modelId="{0413AF6A-3611-4E14-823C-8AE08D249F22}" srcId="{60FDFBE1-7E3B-4060-A51E-457E14B15B85}" destId="{C710F9FB-DF20-42F6-BA6E-642657993D99}" srcOrd="1" destOrd="0" parTransId="{CCFA6309-AB40-4DD3-8E26-A1DD991511F3}" sibTransId="{98C12B38-5D46-48E2-8F3B-8E73DD2E514F}"/>
    <dgm:cxn modelId="{5F918F93-C308-4BF1-B0BB-B2D543C420FC}" srcId="{60FDFBE1-7E3B-4060-A51E-457E14B15B85}" destId="{20C94223-17B6-455E-BE99-07FA1B1C77FB}" srcOrd="2" destOrd="0" parTransId="{D63FC95D-3FA9-4A2E-93D6-F3AB579A7ACB}" sibTransId="{EB562A1E-384F-4390-AA75-E8C47A05403F}"/>
    <dgm:cxn modelId="{B2DE9497-BE90-4D85-AEB1-DDD1F20964F9}" type="presParOf" srcId="{100C7B70-4A7D-48B0-8DC5-85A003847B80}" destId="{3C8B8CD0-ACD7-44F8-B47D-1D4E268BC606}" srcOrd="0" destOrd="0" presId="urn:microsoft.com/office/officeart/2005/8/layout/hList6"/>
    <dgm:cxn modelId="{85107BF7-2F3D-47B8-93BA-E88B5BE1DD56}" type="presParOf" srcId="{100C7B70-4A7D-48B0-8DC5-85A003847B80}" destId="{59EB981F-11B8-4AB8-8573-99A75C374CEB}" srcOrd="1" destOrd="0" presId="urn:microsoft.com/office/officeart/2005/8/layout/hList6"/>
    <dgm:cxn modelId="{6C2117D0-E108-4D80-A5E4-733781A44A65}" type="presParOf" srcId="{100C7B70-4A7D-48B0-8DC5-85A003847B80}" destId="{8AC509AD-C8F7-48F5-A88B-8BE94957F01E}" srcOrd="2" destOrd="0" presId="urn:microsoft.com/office/officeart/2005/8/layout/hList6"/>
    <dgm:cxn modelId="{C8BDA54F-7848-407F-B1FB-2FD390FB1E75}" type="presParOf" srcId="{100C7B70-4A7D-48B0-8DC5-85A003847B80}" destId="{A7255F5A-7ECF-499C-9F72-9F52605092F5}" srcOrd="3" destOrd="0" presId="urn:microsoft.com/office/officeart/2005/8/layout/hList6"/>
    <dgm:cxn modelId="{B6FD9B4C-F86A-4B41-A985-9FA552ADF77C}" type="presParOf" srcId="{100C7B70-4A7D-48B0-8DC5-85A003847B80}" destId="{6E7D36C3-6691-4F6F-ABF4-AE3F7DF2CA70}"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FC4DB6-8087-4CF1-93D5-71DF09EBC60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03B2B80-D7F2-4BFE-9F05-DB4359B18FF5}">
      <dgm:prSet phldrT="[Text]"/>
      <dgm:spPr/>
      <dgm:t>
        <a:bodyPr/>
        <a:lstStyle/>
        <a:p>
          <a:r>
            <a:rPr lang="en-US" dirty="0" smtClean="0"/>
            <a:t>Users</a:t>
          </a:r>
          <a:endParaRPr lang="en-US" dirty="0"/>
        </a:p>
      </dgm:t>
    </dgm:pt>
    <dgm:pt modelId="{BE62547F-BB92-47C4-931E-C4DD81BFC64F}" type="parTrans" cxnId="{E0C740EE-6954-4FF2-8CF7-7F1A287F6336}">
      <dgm:prSet/>
      <dgm:spPr/>
      <dgm:t>
        <a:bodyPr/>
        <a:lstStyle/>
        <a:p>
          <a:endParaRPr lang="en-US"/>
        </a:p>
      </dgm:t>
    </dgm:pt>
    <dgm:pt modelId="{F3B9AA4B-16A5-4D7E-88E5-DE429B67A90F}" type="sibTrans" cxnId="{E0C740EE-6954-4FF2-8CF7-7F1A287F6336}">
      <dgm:prSet/>
      <dgm:spPr/>
      <dgm:t>
        <a:bodyPr/>
        <a:lstStyle/>
        <a:p>
          <a:endParaRPr lang="en-US"/>
        </a:p>
      </dgm:t>
    </dgm:pt>
    <dgm:pt modelId="{C2BF978B-9B8E-4324-8451-94E6ECC23C11}">
      <dgm:prSet phldrT="[Text]"/>
      <dgm:spPr/>
      <dgm:t>
        <a:bodyPr/>
        <a:lstStyle/>
        <a:p>
          <a:r>
            <a:rPr lang="en-US" dirty="0" smtClean="0"/>
            <a:t>Want everything now – or never</a:t>
          </a:r>
          <a:endParaRPr lang="en-US" dirty="0"/>
        </a:p>
      </dgm:t>
    </dgm:pt>
    <dgm:pt modelId="{1F8A3739-40B3-46FB-A9B1-FDF0C0C26BD9}" type="parTrans" cxnId="{6107D942-A883-43F9-AF2F-57160CBA69D0}">
      <dgm:prSet/>
      <dgm:spPr/>
      <dgm:t>
        <a:bodyPr/>
        <a:lstStyle/>
        <a:p>
          <a:endParaRPr lang="en-US"/>
        </a:p>
      </dgm:t>
    </dgm:pt>
    <dgm:pt modelId="{B36D025E-54D9-4A29-B8EF-94529188912E}" type="sibTrans" cxnId="{6107D942-A883-43F9-AF2F-57160CBA69D0}">
      <dgm:prSet/>
      <dgm:spPr/>
      <dgm:t>
        <a:bodyPr/>
        <a:lstStyle/>
        <a:p>
          <a:endParaRPr lang="en-US"/>
        </a:p>
      </dgm:t>
    </dgm:pt>
    <dgm:pt modelId="{DFAE3B3C-106D-43A4-9B3A-4E594BBA484C}">
      <dgm:prSet phldrT="[Text]"/>
      <dgm:spPr/>
      <dgm:t>
        <a:bodyPr/>
        <a:lstStyle/>
        <a:p>
          <a:r>
            <a:rPr lang="en-US" dirty="0" smtClean="0"/>
            <a:t>Prefer remote access to resources</a:t>
          </a:r>
          <a:endParaRPr lang="en-US" dirty="0"/>
        </a:p>
      </dgm:t>
    </dgm:pt>
    <dgm:pt modelId="{CA362344-47E9-480C-887A-05DB13D2CE9B}" type="parTrans" cxnId="{498A551F-C4EA-4E85-8541-DFB3D3C8B1D3}">
      <dgm:prSet/>
      <dgm:spPr/>
      <dgm:t>
        <a:bodyPr/>
        <a:lstStyle/>
        <a:p>
          <a:endParaRPr lang="en-US"/>
        </a:p>
      </dgm:t>
    </dgm:pt>
    <dgm:pt modelId="{109CB01C-602C-4765-A320-60F892182C3E}" type="sibTrans" cxnId="{498A551F-C4EA-4E85-8541-DFB3D3C8B1D3}">
      <dgm:prSet/>
      <dgm:spPr/>
      <dgm:t>
        <a:bodyPr/>
        <a:lstStyle/>
        <a:p>
          <a:endParaRPr lang="en-US"/>
        </a:p>
      </dgm:t>
    </dgm:pt>
    <dgm:pt modelId="{40E26AD8-BDE6-484C-9B89-9C72D845823A}">
      <dgm:prSet phldrT="[Text]"/>
      <dgm:spPr/>
      <dgm:t>
        <a:bodyPr/>
        <a:lstStyle/>
        <a:p>
          <a:r>
            <a:rPr lang="en-US" dirty="0" smtClean="0"/>
            <a:t>ILL</a:t>
          </a:r>
          <a:endParaRPr lang="en-US" dirty="0"/>
        </a:p>
      </dgm:t>
    </dgm:pt>
    <dgm:pt modelId="{B83EC4CD-2F63-43A8-BE6F-22738E6704EB}" type="parTrans" cxnId="{3973B90C-AD1E-46A0-BE9C-3F1729B52DDD}">
      <dgm:prSet/>
      <dgm:spPr/>
      <dgm:t>
        <a:bodyPr/>
        <a:lstStyle/>
        <a:p>
          <a:endParaRPr lang="en-US"/>
        </a:p>
      </dgm:t>
    </dgm:pt>
    <dgm:pt modelId="{A714EA82-F719-4C89-8FF2-ED5B63C74D84}" type="sibTrans" cxnId="{3973B90C-AD1E-46A0-BE9C-3F1729B52DDD}">
      <dgm:prSet/>
      <dgm:spPr/>
      <dgm:t>
        <a:bodyPr/>
        <a:lstStyle/>
        <a:p>
          <a:endParaRPr lang="en-US"/>
        </a:p>
      </dgm:t>
    </dgm:pt>
    <dgm:pt modelId="{33C5E86A-52C6-4A80-B4A4-B0EDEE43CEDF}">
      <dgm:prSet phldrT="[Text]"/>
      <dgm:spPr/>
      <dgm:t>
        <a:bodyPr/>
        <a:lstStyle/>
        <a:p>
          <a:r>
            <a:rPr lang="en-US" dirty="0" smtClean="0"/>
            <a:t>Licensing challenges for e-journal</a:t>
          </a:r>
          <a:endParaRPr lang="en-US" dirty="0"/>
        </a:p>
      </dgm:t>
    </dgm:pt>
    <dgm:pt modelId="{A934BB08-F864-4D81-8CEF-74E4851FF101}" type="parTrans" cxnId="{D79D45F3-BF2B-4069-9745-DB1DC146E2A1}">
      <dgm:prSet/>
      <dgm:spPr/>
      <dgm:t>
        <a:bodyPr/>
        <a:lstStyle/>
        <a:p>
          <a:endParaRPr lang="en-US"/>
        </a:p>
      </dgm:t>
    </dgm:pt>
    <dgm:pt modelId="{7B080109-FE1F-48AB-BA01-E0CA16BB2041}" type="sibTrans" cxnId="{D79D45F3-BF2B-4069-9745-DB1DC146E2A1}">
      <dgm:prSet/>
      <dgm:spPr/>
      <dgm:t>
        <a:bodyPr/>
        <a:lstStyle/>
        <a:p>
          <a:endParaRPr lang="en-US"/>
        </a:p>
      </dgm:t>
    </dgm:pt>
    <dgm:pt modelId="{1BEB3C10-5DBA-42E9-A724-8A73068A0E33}">
      <dgm:prSet phldrT="[Text]"/>
      <dgm:spPr/>
      <dgm:t>
        <a:bodyPr/>
        <a:lstStyle/>
        <a:p>
          <a:r>
            <a:rPr lang="en-US" dirty="0" smtClean="0"/>
            <a:t>Decrease in ILL due to online</a:t>
          </a:r>
          <a:endParaRPr lang="en-US" dirty="0"/>
        </a:p>
      </dgm:t>
    </dgm:pt>
    <dgm:pt modelId="{F04AB456-41BB-41DF-A653-D257D4DEA645}" type="parTrans" cxnId="{72C06AF1-A2C8-4CA8-A159-3E18296E4B64}">
      <dgm:prSet/>
      <dgm:spPr/>
      <dgm:t>
        <a:bodyPr/>
        <a:lstStyle/>
        <a:p>
          <a:endParaRPr lang="en-US"/>
        </a:p>
      </dgm:t>
    </dgm:pt>
    <dgm:pt modelId="{01DB82B6-CFE7-4F7F-A694-AAF356794B98}" type="sibTrans" cxnId="{72C06AF1-A2C8-4CA8-A159-3E18296E4B64}">
      <dgm:prSet/>
      <dgm:spPr/>
      <dgm:t>
        <a:bodyPr/>
        <a:lstStyle/>
        <a:p>
          <a:endParaRPr lang="en-US"/>
        </a:p>
      </dgm:t>
    </dgm:pt>
    <dgm:pt modelId="{398DAD4F-29BA-40CC-80F5-0CDB624A11FC}">
      <dgm:prSet phldrT="[Text]"/>
      <dgm:spPr/>
      <dgm:t>
        <a:bodyPr/>
        <a:lstStyle/>
        <a:p>
          <a:r>
            <a:rPr lang="en-US" dirty="0" smtClean="0"/>
            <a:t>Perfect world</a:t>
          </a:r>
          <a:endParaRPr lang="en-US" dirty="0"/>
        </a:p>
      </dgm:t>
    </dgm:pt>
    <dgm:pt modelId="{34EC9A50-C9C7-49C1-9387-7CADA2104F60}" type="parTrans" cxnId="{9C7CDB61-B315-44C0-B7F2-E105AC6D8B24}">
      <dgm:prSet/>
      <dgm:spPr/>
      <dgm:t>
        <a:bodyPr/>
        <a:lstStyle/>
        <a:p>
          <a:endParaRPr lang="en-US"/>
        </a:p>
      </dgm:t>
    </dgm:pt>
    <dgm:pt modelId="{5E0BBBA1-BEF0-4EAC-A031-6B54FF8FE926}" type="sibTrans" cxnId="{9C7CDB61-B315-44C0-B7F2-E105AC6D8B24}">
      <dgm:prSet/>
      <dgm:spPr/>
      <dgm:t>
        <a:bodyPr/>
        <a:lstStyle/>
        <a:p>
          <a:endParaRPr lang="en-US"/>
        </a:p>
      </dgm:t>
    </dgm:pt>
    <dgm:pt modelId="{8E68D1EE-407E-478D-ADFE-A48C7DFF3C1F}">
      <dgm:prSet phldrT="[Text]"/>
      <dgm:spPr/>
      <dgm:t>
        <a:bodyPr/>
        <a:lstStyle/>
        <a:p>
          <a:r>
            <a:rPr lang="en-US" dirty="0" smtClean="0"/>
            <a:t>Seamless delivery to patron</a:t>
          </a:r>
          <a:endParaRPr lang="en-US" dirty="0"/>
        </a:p>
      </dgm:t>
    </dgm:pt>
    <dgm:pt modelId="{CF14D9A2-BA90-4D9C-8093-2157F274ECC7}" type="parTrans" cxnId="{D7E196B3-22C5-4F22-84A3-E19C21F2A91F}">
      <dgm:prSet/>
      <dgm:spPr/>
      <dgm:t>
        <a:bodyPr/>
        <a:lstStyle/>
        <a:p>
          <a:endParaRPr lang="en-US"/>
        </a:p>
      </dgm:t>
    </dgm:pt>
    <dgm:pt modelId="{F052F97C-2F42-4A7B-AFD9-D530644C2433}" type="sibTrans" cxnId="{D7E196B3-22C5-4F22-84A3-E19C21F2A91F}">
      <dgm:prSet/>
      <dgm:spPr/>
      <dgm:t>
        <a:bodyPr/>
        <a:lstStyle/>
        <a:p>
          <a:endParaRPr lang="en-US"/>
        </a:p>
      </dgm:t>
    </dgm:pt>
    <dgm:pt modelId="{A16CBAE2-CFC4-4B49-B32E-BC35ACC19E76}">
      <dgm:prSet phldrT="[Text]"/>
      <dgm:spPr/>
      <dgm:t>
        <a:bodyPr/>
        <a:lstStyle/>
        <a:p>
          <a:r>
            <a:rPr lang="en-US" dirty="0" smtClean="0"/>
            <a:t>Need e-pub ahead of print</a:t>
          </a:r>
          <a:endParaRPr lang="en-US" dirty="0"/>
        </a:p>
      </dgm:t>
    </dgm:pt>
    <dgm:pt modelId="{0D3AC777-7586-42EB-B905-3D20F4DE5F13}" type="parTrans" cxnId="{590EB5A8-AB98-4B51-9ADF-76F1D3B79BD5}">
      <dgm:prSet/>
      <dgm:spPr/>
      <dgm:t>
        <a:bodyPr/>
        <a:lstStyle/>
        <a:p>
          <a:endParaRPr lang="en-US"/>
        </a:p>
      </dgm:t>
    </dgm:pt>
    <dgm:pt modelId="{A77D8288-7C89-4F33-AA92-CFD92C9AB476}" type="sibTrans" cxnId="{590EB5A8-AB98-4B51-9ADF-76F1D3B79BD5}">
      <dgm:prSet/>
      <dgm:spPr/>
      <dgm:t>
        <a:bodyPr/>
        <a:lstStyle/>
        <a:p>
          <a:endParaRPr lang="en-US"/>
        </a:p>
      </dgm:t>
    </dgm:pt>
    <dgm:pt modelId="{392D2334-F165-455B-903F-2B64A3A1357B}">
      <dgm:prSet phldrT="[Text]"/>
      <dgm:spPr/>
      <dgm:t>
        <a:bodyPr/>
        <a:lstStyle/>
        <a:p>
          <a:r>
            <a:rPr lang="en-US" dirty="0" smtClean="0"/>
            <a:t>ILL costs are an issue</a:t>
          </a:r>
          <a:endParaRPr lang="en-US" dirty="0"/>
        </a:p>
      </dgm:t>
    </dgm:pt>
    <dgm:pt modelId="{FD50D9B8-9DDC-448E-8E0A-FDEADAD04133}" type="parTrans" cxnId="{B07949D6-ABD7-4578-90AF-D80C4B27FC20}">
      <dgm:prSet/>
      <dgm:spPr/>
      <dgm:t>
        <a:bodyPr/>
        <a:lstStyle/>
        <a:p>
          <a:endParaRPr lang="en-US"/>
        </a:p>
      </dgm:t>
    </dgm:pt>
    <dgm:pt modelId="{E2303CD0-DDCD-4B20-90E7-C6915FDBDD66}" type="sibTrans" cxnId="{B07949D6-ABD7-4578-90AF-D80C4B27FC20}">
      <dgm:prSet/>
      <dgm:spPr/>
      <dgm:t>
        <a:bodyPr/>
        <a:lstStyle/>
        <a:p>
          <a:endParaRPr lang="en-US"/>
        </a:p>
      </dgm:t>
    </dgm:pt>
    <dgm:pt modelId="{8BE46D14-A9F7-974A-AD5F-A01454F66A0D}">
      <dgm:prSet/>
      <dgm:spPr/>
      <dgm:t>
        <a:bodyPr/>
        <a:lstStyle/>
        <a:p>
          <a:r>
            <a:rPr lang="en-US" dirty="0" smtClean="0"/>
            <a:t>DOCLINE improvements – holdings</a:t>
          </a:r>
          <a:endParaRPr lang="en-US" dirty="0"/>
        </a:p>
      </dgm:t>
    </dgm:pt>
    <dgm:pt modelId="{9A2300B6-9BF3-B44F-855D-89AF50A19F89}" type="parTrans" cxnId="{F1442BC6-4788-7C4E-9DD6-371792710472}">
      <dgm:prSet/>
      <dgm:spPr/>
      <dgm:t>
        <a:bodyPr/>
        <a:lstStyle/>
        <a:p>
          <a:endParaRPr lang="en-US"/>
        </a:p>
      </dgm:t>
    </dgm:pt>
    <dgm:pt modelId="{18EC366C-FD5F-3E4E-93F7-4A6962253A29}" type="sibTrans" cxnId="{F1442BC6-4788-7C4E-9DD6-371792710472}">
      <dgm:prSet/>
      <dgm:spPr/>
      <dgm:t>
        <a:bodyPr/>
        <a:lstStyle/>
        <a:p>
          <a:endParaRPr lang="en-US"/>
        </a:p>
      </dgm:t>
    </dgm:pt>
    <dgm:pt modelId="{700351E2-EC7C-BA43-BB90-9878BD254C0D}">
      <dgm:prSet/>
      <dgm:spPr/>
      <dgm:t>
        <a:bodyPr/>
        <a:lstStyle/>
        <a:p>
          <a:r>
            <a:rPr lang="en-US" dirty="0" smtClean="0"/>
            <a:t>Don’t take DOCLINE away</a:t>
          </a:r>
          <a:endParaRPr lang="en-US" dirty="0"/>
        </a:p>
      </dgm:t>
    </dgm:pt>
    <dgm:pt modelId="{8B775236-9B2F-6A4C-924B-207DDAE8A85C}" type="parTrans" cxnId="{5AB16BBA-334F-0149-9D07-1D8392016290}">
      <dgm:prSet/>
      <dgm:spPr/>
      <dgm:t>
        <a:bodyPr/>
        <a:lstStyle/>
        <a:p>
          <a:endParaRPr lang="en-US"/>
        </a:p>
      </dgm:t>
    </dgm:pt>
    <dgm:pt modelId="{D9731221-B79F-BB4F-B5A6-351E7DC08A16}" type="sibTrans" cxnId="{5AB16BBA-334F-0149-9D07-1D8392016290}">
      <dgm:prSet/>
      <dgm:spPr/>
      <dgm:t>
        <a:bodyPr/>
        <a:lstStyle/>
        <a:p>
          <a:endParaRPr lang="en-US"/>
        </a:p>
      </dgm:t>
    </dgm:pt>
    <dgm:pt modelId="{9DB78EB3-8B10-4D30-A15B-3DD9E0594D43}" type="pres">
      <dgm:prSet presAssocID="{58FC4DB6-8087-4CF1-93D5-71DF09EBC602}" presName="Name0" presStyleCnt="0">
        <dgm:presLayoutVars>
          <dgm:dir/>
          <dgm:animLvl val="lvl"/>
          <dgm:resizeHandles val="exact"/>
        </dgm:presLayoutVars>
      </dgm:prSet>
      <dgm:spPr/>
      <dgm:t>
        <a:bodyPr/>
        <a:lstStyle/>
        <a:p>
          <a:endParaRPr lang="en-US"/>
        </a:p>
      </dgm:t>
    </dgm:pt>
    <dgm:pt modelId="{DD4A3223-96AE-4777-AA5D-6DDCCECC8999}" type="pres">
      <dgm:prSet presAssocID="{A03B2B80-D7F2-4BFE-9F05-DB4359B18FF5}" presName="linNode" presStyleCnt="0"/>
      <dgm:spPr/>
    </dgm:pt>
    <dgm:pt modelId="{3E0E9938-5BC6-49B8-8E29-8D6A4E71AB26}" type="pres">
      <dgm:prSet presAssocID="{A03B2B80-D7F2-4BFE-9F05-DB4359B18FF5}" presName="parentText" presStyleLbl="node1" presStyleIdx="0" presStyleCnt="3" custLinFactNeighborX="-1669" custLinFactNeighborY="-151">
        <dgm:presLayoutVars>
          <dgm:chMax val="1"/>
          <dgm:bulletEnabled val="1"/>
        </dgm:presLayoutVars>
      </dgm:prSet>
      <dgm:spPr/>
      <dgm:t>
        <a:bodyPr/>
        <a:lstStyle/>
        <a:p>
          <a:endParaRPr lang="en-US"/>
        </a:p>
      </dgm:t>
    </dgm:pt>
    <dgm:pt modelId="{21598CB7-ED8F-4247-B634-5E9205031E9A}" type="pres">
      <dgm:prSet presAssocID="{A03B2B80-D7F2-4BFE-9F05-DB4359B18FF5}" presName="descendantText" presStyleLbl="alignAccFollowNode1" presStyleIdx="0" presStyleCnt="3" custLinFactNeighborY="1685">
        <dgm:presLayoutVars>
          <dgm:bulletEnabled val="1"/>
        </dgm:presLayoutVars>
      </dgm:prSet>
      <dgm:spPr/>
      <dgm:t>
        <a:bodyPr/>
        <a:lstStyle/>
        <a:p>
          <a:endParaRPr lang="en-US"/>
        </a:p>
      </dgm:t>
    </dgm:pt>
    <dgm:pt modelId="{8A088E5C-0454-4CAA-B701-C8581E5B3F36}" type="pres">
      <dgm:prSet presAssocID="{F3B9AA4B-16A5-4D7E-88E5-DE429B67A90F}" presName="sp" presStyleCnt="0"/>
      <dgm:spPr/>
    </dgm:pt>
    <dgm:pt modelId="{C2DA7955-6156-42C8-B78F-74EDE2FE1A02}" type="pres">
      <dgm:prSet presAssocID="{40E26AD8-BDE6-484C-9B89-9C72D845823A}" presName="linNode" presStyleCnt="0"/>
      <dgm:spPr/>
    </dgm:pt>
    <dgm:pt modelId="{7B11A7A6-8310-4BA1-8272-D164E965FC64}" type="pres">
      <dgm:prSet presAssocID="{40E26AD8-BDE6-484C-9B89-9C72D845823A}" presName="parentText" presStyleLbl="node1" presStyleIdx="1" presStyleCnt="3">
        <dgm:presLayoutVars>
          <dgm:chMax val="1"/>
          <dgm:bulletEnabled val="1"/>
        </dgm:presLayoutVars>
      </dgm:prSet>
      <dgm:spPr/>
      <dgm:t>
        <a:bodyPr/>
        <a:lstStyle/>
        <a:p>
          <a:endParaRPr lang="en-US"/>
        </a:p>
      </dgm:t>
    </dgm:pt>
    <dgm:pt modelId="{076F86D7-4739-4647-B258-117E8A80698F}" type="pres">
      <dgm:prSet presAssocID="{40E26AD8-BDE6-484C-9B89-9C72D845823A}" presName="descendantText" presStyleLbl="alignAccFollowNode1" presStyleIdx="1" presStyleCnt="3">
        <dgm:presLayoutVars>
          <dgm:bulletEnabled val="1"/>
        </dgm:presLayoutVars>
      </dgm:prSet>
      <dgm:spPr/>
      <dgm:t>
        <a:bodyPr/>
        <a:lstStyle/>
        <a:p>
          <a:endParaRPr lang="en-US"/>
        </a:p>
      </dgm:t>
    </dgm:pt>
    <dgm:pt modelId="{E1588070-5F43-4002-B3C1-031FA12D58E6}" type="pres">
      <dgm:prSet presAssocID="{A714EA82-F719-4C89-8FF2-ED5B63C74D84}" presName="sp" presStyleCnt="0"/>
      <dgm:spPr/>
    </dgm:pt>
    <dgm:pt modelId="{62668FF4-EC58-4DBA-BF73-D6F1D004C061}" type="pres">
      <dgm:prSet presAssocID="{398DAD4F-29BA-40CC-80F5-0CDB624A11FC}" presName="linNode" presStyleCnt="0"/>
      <dgm:spPr/>
    </dgm:pt>
    <dgm:pt modelId="{5973B5BD-4564-4958-9749-1DD4963C5C79}" type="pres">
      <dgm:prSet presAssocID="{398DAD4F-29BA-40CC-80F5-0CDB624A11FC}" presName="parentText" presStyleLbl="node1" presStyleIdx="2" presStyleCnt="3">
        <dgm:presLayoutVars>
          <dgm:chMax val="1"/>
          <dgm:bulletEnabled val="1"/>
        </dgm:presLayoutVars>
      </dgm:prSet>
      <dgm:spPr/>
      <dgm:t>
        <a:bodyPr/>
        <a:lstStyle/>
        <a:p>
          <a:endParaRPr lang="en-US"/>
        </a:p>
      </dgm:t>
    </dgm:pt>
    <dgm:pt modelId="{DBEB1980-89CF-4B46-8F57-D81D8C673197}" type="pres">
      <dgm:prSet presAssocID="{398DAD4F-29BA-40CC-80F5-0CDB624A11FC}" presName="descendantText" presStyleLbl="alignAccFollowNode1" presStyleIdx="2" presStyleCnt="3">
        <dgm:presLayoutVars>
          <dgm:bulletEnabled val="1"/>
        </dgm:presLayoutVars>
      </dgm:prSet>
      <dgm:spPr/>
      <dgm:t>
        <a:bodyPr/>
        <a:lstStyle/>
        <a:p>
          <a:endParaRPr lang="en-US"/>
        </a:p>
      </dgm:t>
    </dgm:pt>
  </dgm:ptLst>
  <dgm:cxnLst>
    <dgm:cxn modelId="{996DF3C7-4D2F-4435-BD1D-71544D3EAACF}" type="presOf" srcId="{C2BF978B-9B8E-4324-8451-94E6ECC23C11}" destId="{21598CB7-ED8F-4247-B634-5E9205031E9A}" srcOrd="0" destOrd="0" presId="urn:microsoft.com/office/officeart/2005/8/layout/vList5"/>
    <dgm:cxn modelId="{8021CB5F-2002-4738-889E-AEC6821F3AA5}" type="presOf" srcId="{A16CBAE2-CFC4-4B49-B32E-BC35ACC19E76}" destId="{21598CB7-ED8F-4247-B634-5E9205031E9A}" srcOrd="0" destOrd="1" presId="urn:microsoft.com/office/officeart/2005/8/layout/vList5"/>
    <dgm:cxn modelId="{498A551F-C4EA-4E85-8541-DFB3D3C8B1D3}" srcId="{A03B2B80-D7F2-4BFE-9F05-DB4359B18FF5}" destId="{DFAE3B3C-106D-43A4-9B3A-4E594BBA484C}" srcOrd="2" destOrd="0" parTransId="{CA362344-47E9-480C-887A-05DB13D2CE9B}" sibTransId="{109CB01C-602C-4765-A320-60F892182C3E}"/>
    <dgm:cxn modelId="{D79D45F3-BF2B-4069-9745-DB1DC146E2A1}" srcId="{40E26AD8-BDE6-484C-9B89-9C72D845823A}" destId="{33C5E86A-52C6-4A80-B4A4-B0EDEE43CEDF}" srcOrd="0" destOrd="0" parTransId="{A934BB08-F864-4D81-8CEF-74E4851FF101}" sibTransId="{7B080109-FE1F-48AB-BA01-E0CA16BB2041}"/>
    <dgm:cxn modelId="{6107D942-A883-43F9-AF2F-57160CBA69D0}" srcId="{A03B2B80-D7F2-4BFE-9F05-DB4359B18FF5}" destId="{C2BF978B-9B8E-4324-8451-94E6ECC23C11}" srcOrd="0" destOrd="0" parTransId="{1F8A3739-40B3-46FB-A9B1-FDF0C0C26BD9}" sibTransId="{B36D025E-54D9-4A29-B8EF-94529188912E}"/>
    <dgm:cxn modelId="{5AB16BBA-334F-0149-9D07-1D8392016290}" srcId="{398DAD4F-29BA-40CC-80F5-0CDB624A11FC}" destId="{700351E2-EC7C-BA43-BB90-9878BD254C0D}" srcOrd="2" destOrd="0" parTransId="{8B775236-9B2F-6A4C-924B-207DDAE8A85C}" sibTransId="{D9731221-B79F-BB4F-B5A6-351E7DC08A16}"/>
    <dgm:cxn modelId="{F1442BC6-4788-7C4E-9DD6-371792710472}" srcId="{398DAD4F-29BA-40CC-80F5-0CDB624A11FC}" destId="{8BE46D14-A9F7-974A-AD5F-A01454F66A0D}" srcOrd="1" destOrd="0" parTransId="{9A2300B6-9BF3-B44F-855D-89AF50A19F89}" sibTransId="{18EC366C-FD5F-3E4E-93F7-4A6962253A29}"/>
    <dgm:cxn modelId="{943EC6DA-4DA6-47B2-80E7-1086F3E49054}" type="presOf" srcId="{DFAE3B3C-106D-43A4-9B3A-4E594BBA484C}" destId="{21598CB7-ED8F-4247-B634-5E9205031E9A}" srcOrd="0" destOrd="2" presId="urn:microsoft.com/office/officeart/2005/8/layout/vList5"/>
    <dgm:cxn modelId="{B07949D6-ABD7-4578-90AF-D80C4B27FC20}" srcId="{40E26AD8-BDE6-484C-9B89-9C72D845823A}" destId="{392D2334-F165-455B-903F-2B64A3A1357B}" srcOrd="1" destOrd="0" parTransId="{FD50D9B8-9DDC-448E-8E0A-FDEADAD04133}" sibTransId="{E2303CD0-DDCD-4B20-90E7-C6915FDBDD66}"/>
    <dgm:cxn modelId="{D7E196B3-22C5-4F22-84A3-E19C21F2A91F}" srcId="{398DAD4F-29BA-40CC-80F5-0CDB624A11FC}" destId="{8E68D1EE-407E-478D-ADFE-A48C7DFF3C1F}" srcOrd="0" destOrd="0" parTransId="{CF14D9A2-BA90-4D9C-8093-2157F274ECC7}" sibTransId="{F052F97C-2F42-4A7B-AFD9-D530644C2433}"/>
    <dgm:cxn modelId="{5C3D867C-FBBA-4096-A245-34158E79E972}" type="presOf" srcId="{398DAD4F-29BA-40CC-80F5-0CDB624A11FC}" destId="{5973B5BD-4564-4958-9749-1DD4963C5C79}" srcOrd="0" destOrd="0" presId="urn:microsoft.com/office/officeart/2005/8/layout/vList5"/>
    <dgm:cxn modelId="{590EB5A8-AB98-4B51-9ADF-76F1D3B79BD5}" srcId="{A03B2B80-D7F2-4BFE-9F05-DB4359B18FF5}" destId="{A16CBAE2-CFC4-4B49-B32E-BC35ACC19E76}" srcOrd="1" destOrd="0" parTransId="{0D3AC777-7586-42EB-B905-3D20F4DE5F13}" sibTransId="{A77D8288-7C89-4F33-AA92-CFD92C9AB476}"/>
    <dgm:cxn modelId="{F9A2E6B6-FCFF-4C8C-8CB2-DE148273AF9F}" type="presOf" srcId="{1BEB3C10-5DBA-42E9-A724-8A73068A0E33}" destId="{076F86D7-4739-4647-B258-117E8A80698F}" srcOrd="0" destOrd="2" presId="urn:microsoft.com/office/officeart/2005/8/layout/vList5"/>
    <dgm:cxn modelId="{39F337FC-DB36-4593-9DB6-083BE4118AC3}" type="presOf" srcId="{33C5E86A-52C6-4A80-B4A4-B0EDEE43CEDF}" destId="{076F86D7-4739-4647-B258-117E8A80698F}" srcOrd="0" destOrd="0" presId="urn:microsoft.com/office/officeart/2005/8/layout/vList5"/>
    <dgm:cxn modelId="{F218BC24-AAA6-446E-96E8-554B06E04F2B}" type="presOf" srcId="{40E26AD8-BDE6-484C-9B89-9C72D845823A}" destId="{7B11A7A6-8310-4BA1-8272-D164E965FC64}" srcOrd="0" destOrd="0" presId="urn:microsoft.com/office/officeart/2005/8/layout/vList5"/>
    <dgm:cxn modelId="{EB0B59B2-92DB-2B4D-8ADA-AEF80138B099}" type="presOf" srcId="{700351E2-EC7C-BA43-BB90-9878BD254C0D}" destId="{DBEB1980-89CF-4B46-8F57-D81D8C673197}" srcOrd="0" destOrd="2" presId="urn:microsoft.com/office/officeart/2005/8/layout/vList5"/>
    <dgm:cxn modelId="{72C06AF1-A2C8-4CA8-A159-3E18296E4B64}" srcId="{40E26AD8-BDE6-484C-9B89-9C72D845823A}" destId="{1BEB3C10-5DBA-42E9-A724-8A73068A0E33}" srcOrd="2" destOrd="0" parTransId="{F04AB456-41BB-41DF-A653-D257D4DEA645}" sibTransId="{01DB82B6-CFE7-4F7F-A694-AAF356794B98}"/>
    <dgm:cxn modelId="{E0C740EE-6954-4FF2-8CF7-7F1A287F6336}" srcId="{58FC4DB6-8087-4CF1-93D5-71DF09EBC602}" destId="{A03B2B80-D7F2-4BFE-9F05-DB4359B18FF5}" srcOrd="0" destOrd="0" parTransId="{BE62547F-BB92-47C4-931E-C4DD81BFC64F}" sibTransId="{F3B9AA4B-16A5-4D7E-88E5-DE429B67A90F}"/>
    <dgm:cxn modelId="{C1CD2B60-5CC3-8E49-82D0-BCC06462DF89}" type="presOf" srcId="{8BE46D14-A9F7-974A-AD5F-A01454F66A0D}" destId="{DBEB1980-89CF-4B46-8F57-D81D8C673197}" srcOrd="0" destOrd="1" presId="urn:microsoft.com/office/officeart/2005/8/layout/vList5"/>
    <dgm:cxn modelId="{9B6F1EBE-0D85-4827-AB6F-67D8601A41BF}" type="presOf" srcId="{58FC4DB6-8087-4CF1-93D5-71DF09EBC602}" destId="{9DB78EB3-8B10-4D30-A15B-3DD9E0594D43}" srcOrd="0" destOrd="0" presId="urn:microsoft.com/office/officeart/2005/8/layout/vList5"/>
    <dgm:cxn modelId="{9C7CDB61-B315-44C0-B7F2-E105AC6D8B24}" srcId="{58FC4DB6-8087-4CF1-93D5-71DF09EBC602}" destId="{398DAD4F-29BA-40CC-80F5-0CDB624A11FC}" srcOrd="2" destOrd="0" parTransId="{34EC9A50-C9C7-49C1-9387-7CADA2104F60}" sibTransId="{5E0BBBA1-BEF0-4EAC-A031-6B54FF8FE926}"/>
    <dgm:cxn modelId="{7344F4B3-B2F8-47A2-A4D3-BCF2FB3B8507}" type="presOf" srcId="{392D2334-F165-455B-903F-2B64A3A1357B}" destId="{076F86D7-4739-4647-B258-117E8A80698F}" srcOrd="0" destOrd="1" presId="urn:microsoft.com/office/officeart/2005/8/layout/vList5"/>
    <dgm:cxn modelId="{3973B90C-AD1E-46A0-BE9C-3F1729B52DDD}" srcId="{58FC4DB6-8087-4CF1-93D5-71DF09EBC602}" destId="{40E26AD8-BDE6-484C-9B89-9C72D845823A}" srcOrd="1" destOrd="0" parTransId="{B83EC4CD-2F63-43A8-BE6F-22738E6704EB}" sibTransId="{A714EA82-F719-4C89-8FF2-ED5B63C74D84}"/>
    <dgm:cxn modelId="{8BFF4EF6-BB97-4650-9EE2-4BD5C2B2A2D6}" type="presOf" srcId="{A03B2B80-D7F2-4BFE-9F05-DB4359B18FF5}" destId="{3E0E9938-5BC6-49B8-8E29-8D6A4E71AB26}" srcOrd="0" destOrd="0" presId="urn:microsoft.com/office/officeart/2005/8/layout/vList5"/>
    <dgm:cxn modelId="{36617BF5-8066-4674-B011-D5FD229F6118}" type="presOf" srcId="{8E68D1EE-407E-478D-ADFE-A48C7DFF3C1F}" destId="{DBEB1980-89CF-4B46-8F57-D81D8C673197}" srcOrd="0" destOrd="0" presId="urn:microsoft.com/office/officeart/2005/8/layout/vList5"/>
    <dgm:cxn modelId="{046CD306-6AD6-4D67-8C73-B212F7EB91A2}" type="presParOf" srcId="{9DB78EB3-8B10-4D30-A15B-3DD9E0594D43}" destId="{DD4A3223-96AE-4777-AA5D-6DDCCECC8999}" srcOrd="0" destOrd="0" presId="urn:microsoft.com/office/officeart/2005/8/layout/vList5"/>
    <dgm:cxn modelId="{22F021E7-4FAC-4FC6-8BBC-FB5A4CF1D015}" type="presParOf" srcId="{DD4A3223-96AE-4777-AA5D-6DDCCECC8999}" destId="{3E0E9938-5BC6-49B8-8E29-8D6A4E71AB26}" srcOrd="0" destOrd="0" presId="urn:microsoft.com/office/officeart/2005/8/layout/vList5"/>
    <dgm:cxn modelId="{FBB9CE38-68F1-4C27-BAB9-035E506F3BC8}" type="presParOf" srcId="{DD4A3223-96AE-4777-AA5D-6DDCCECC8999}" destId="{21598CB7-ED8F-4247-B634-5E9205031E9A}" srcOrd="1" destOrd="0" presId="urn:microsoft.com/office/officeart/2005/8/layout/vList5"/>
    <dgm:cxn modelId="{56C89705-F35D-4AD0-B3D9-B9460B2CA438}" type="presParOf" srcId="{9DB78EB3-8B10-4D30-A15B-3DD9E0594D43}" destId="{8A088E5C-0454-4CAA-B701-C8581E5B3F36}" srcOrd="1" destOrd="0" presId="urn:microsoft.com/office/officeart/2005/8/layout/vList5"/>
    <dgm:cxn modelId="{39048E0C-C30A-4444-96F3-8359A05797BB}" type="presParOf" srcId="{9DB78EB3-8B10-4D30-A15B-3DD9E0594D43}" destId="{C2DA7955-6156-42C8-B78F-74EDE2FE1A02}" srcOrd="2" destOrd="0" presId="urn:microsoft.com/office/officeart/2005/8/layout/vList5"/>
    <dgm:cxn modelId="{A31628D8-2E07-4239-9B32-804955F81CB5}" type="presParOf" srcId="{C2DA7955-6156-42C8-B78F-74EDE2FE1A02}" destId="{7B11A7A6-8310-4BA1-8272-D164E965FC64}" srcOrd="0" destOrd="0" presId="urn:microsoft.com/office/officeart/2005/8/layout/vList5"/>
    <dgm:cxn modelId="{85EFE18F-20B7-441C-903A-6A628550C0D8}" type="presParOf" srcId="{C2DA7955-6156-42C8-B78F-74EDE2FE1A02}" destId="{076F86D7-4739-4647-B258-117E8A80698F}" srcOrd="1" destOrd="0" presId="urn:microsoft.com/office/officeart/2005/8/layout/vList5"/>
    <dgm:cxn modelId="{6EBAB4E5-19A8-47F8-8520-BA456496449A}" type="presParOf" srcId="{9DB78EB3-8B10-4D30-A15B-3DD9E0594D43}" destId="{E1588070-5F43-4002-B3C1-031FA12D58E6}" srcOrd="3" destOrd="0" presId="urn:microsoft.com/office/officeart/2005/8/layout/vList5"/>
    <dgm:cxn modelId="{E9F09B7C-21D4-4054-A4CF-7307D28E1907}" type="presParOf" srcId="{9DB78EB3-8B10-4D30-A15B-3DD9E0594D43}" destId="{62668FF4-EC58-4DBA-BF73-D6F1D004C061}" srcOrd="4" destOrd="0" presId="urn:microsoft.com/office/officeart/2005/8/layout/vList5"/>
    <dgm:cxn modelId="{7BBDB170-B184-4E5D-A3B7-4987C8A65AD2}" type="presParOf" srcId="{62668FF4-EC58-4DBA-BF73-D6F1D004C061}" destId="{5973B5BD-4564-4958-9749-1DD4963C5C79}" srcOrd="0" destOrd="0" presId="urn:microsoft.com/office/officeart/2005/8/layout/vList5"/>
    <dgm:cxn modelId="{07F9C5D9-30BD-400B-9AD1-97156C1F085A}" type="presParOf" srcId="{62668FF4-EC58-4DBA-BF73-D6F1D004C061}" destId="{DBEB1980-89CF-4B46-8F57-D81D8C67319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77F07E-718E-4113-AB02-A4208E622D04}" type="doc">
      <dgm:prSet loTypeId="urn:microsoft.com/office/officeart/2005/8/layout/arrow4" loCatId="process" qsTypeId="urn:microsoft.com/office/officeart/2005/8/quickstyle/simple1" qsCatId="simple" csTypeId="urn:microsoft.com/office/officeart/2005/8/colors/colorful1" csCatId="colorful" phldr="1"/>
      <dgm:spPr/>
      <dgm:t>
        <a:bodyPr/>
        <a:lstStyle/>
        <a:p>
          <a:endParaRPr lang="en-US"/>
        </a:p>
      </dgm:t>
    </dgm:pt>
    <dgm:pt modelId="{BA72C920-67C6-4001-B24C-166A83F7F81A}">
      <dgm:prSet phldrT="[Text]"/>
      <dgm:spPr/>
      <dgm:t>
        <a:bodyPr/>
        <a:lstStyle/>
        <a:p>
          <a:r>
            <a:rPr lang="en-US" dirty="0" smtClean="0"/>
            <a:t>If borrowing up --- to support evidence based practice – 66%</a:t>
          </a:r>
          <a:endParaRPr lang="en-US" dirty="0"/>
        </a:p>
      </dgm:t>
    </dgm:pt>
    <dgm:pt modelId="{BB5D18AC-1878-42A5-A305-03CC29A9A93F}" type="parTrans" cxnId="{A3FE0119-2636-4C37-ABF4-C63165F04060}">
      <dgm:prSet/>
      <dgm:spPr/>
      <dgm:t>
        <a:bodyPr/>
        <a:lstStyle/>
        <a:p>
          <a:endParaRPr lang="en-US"/>
        </a:p>
      </dgm:t>
    </dgm:pt>
    <dgm:pt modelId="{0E3DF088-2FB1-4F9F-8C94-715771B405C3}" type="sibTrans" cxnId="{A3FE0119-2636-4C37-ABF4-C63165F04060}">
      <dgm:prSet/>
      <dgm:spPr/>
      <dgm:t>
        <a:bodyPr/>
        <a:lstStyle/>
        <a:p>
          <a:endParaRPr lang="en-US"/>
        </a:p>
      </dgm:t>
    </dgm:pt>
    <dgm:pt modelId="{41B29B0F-B598-43D6-ADA5-11E509D66311}">
      <dgm:prSet phldrT="[Text]"/>
      <dgm:spPr/>
      <dgm:t>
        <a:bodyPr/>
        <a:lstStyle/>
        <a:p>
          <a:r>
            <a:rPr lang="en-US" dirty="0" smtClean="0"/>
            <a:t>If borrowing down – because more open access or online sources available  -- 69% </a:t>
          </a:r>
          <a:endParaRPr lang="en-US" dirty="0"/>
        </a:p>
      </dgm:t>
    </dgm:pt>
    <dgm:pt modelId="{6820B470-9548-48FA-B6CC-72CE0B2D283B}" type="parTrans" cxnId="{A45CDCB0-9812-49DE-BF7C-F01C50F06052}">
      <dgm:prSet/>
      <dgm:spPr/>
      <dgm:t>
        <a:bodyPr/>
        <a:lstStyle/>
        <a:p>
          <a:endParaRPr lang="en-US"/>
        </a:p>
      </dgm:t>
    </dgm:pt>
    <dgm:pt modelId="{60148831-A58E-4042-A956-DDF480254DCE}" type="sibTrans" cxnId="{A45CDCB0-9812-49DE-BF7C-F01C50F06052}">
      <dgm:prSet/>
      <dgm:spPr/>
      <dgm:t>
        <a:bodyPr/>
        <a:lstStyle/>
        <a:p>
          <a:endParaRPr lang="en-US"/>
        </a:p>
      </dgm:t>
    </dgm:pt>
    <dgm:pt modelId="{2B8069DA-49E2-4C3A-A176-9AD68478F68C}" type="pres">
      <dgm:prSet presAssocID="{0677F07E-718E-4113-AB02-A4208E622D04}" presName="compositeShape" presStyleCnt="0">
        <dgm:presLayoutVars>
          <dgm:chMax val="2"/>
          <dgm:dir/>
          <dgm:resizeHandles val="exact"/>
        </dgm:presLayoutVars>
      </dgm:prSet>
      <dgm:spPr/>
      <dgm:t>
        <a:bodyPr/>
        <a:lstStyle/>
        <a:p>
          <a:endParaRPr lang="en-US"/>
        </a:p>
      </dgm:t>
    </dgm:pt>
    <dgm:pt modelId="{21E87245-7921-4886-932D-90F3118D498E}" type="pres">
      <dgm:prSet presAssocID="{BA72C920-67C6-4001-B24C-166A83F7F81A}" presName="upArrow" presStyleLbl="node1" presStyleIdx="0" presStyleCnt="2"/>
      <dgm:spPr>
        <a:solidFill>
          <a:srgbClr val="92D050"/>
        </a:solidFill>
      </dgm:spPr>
      <dgm:extLst>
        <a:ext uri="{E40237B7-FDA0-4F09-8148-C483321AD2D9}">
          <dgm14:cNvPr xmlns:dgm14="http://schemas.microsoft.com/office/drawing/2010/diagram" id="0" name="" title="Upward facing arrow"/>
        </a:ext>
      </dgm:extLst>
    </dgm:pt>
    <dgm:pt modelId="{6CEF7952-EF1A-4D44-B1B1-0724C6E0735C}" type="pres">
      <dgm:prSet presAssocID="{BA72C920-67C6-4001-B24C-166A83F7F81A}" presName="upArrowText" presStyleLbl="revTx" presStyleIdx="0" presStyleCnt="2">
        <dgm:presLayoutVars>
          <dgm:chMax val="0"/>
          <dgm:bulletEnabled val="1"/>
        </dgm:presLayoutVars>
      </dgm:prSet>
      <dgm:spPr/>
      <dgm:t>
        <a:bodyPr/>
        <a:lstStyle/>
        <a:p>
          <a:endParaRPr lang="en-US"/>
        </a:p>
      </dgm:t>
    </dgm:pt>
    <dgm:pt modelId="{0C11F9B5-54C1-457D-A8E4-57E783277375}" type="pres">
      <dgm:prSet presAssocID="{41B29B0F-B598-43D6-ADA5-11E509D66311}" presName="downArrow" presStyleLbl="node1" presStyleIdx="1" presStyleCnt="2"/>
      <dgm:spPr>
        <a:solidFill>
          <a:srgbClr val="C00000"/>
        </a:solidFill>
      </dgm:spPr>
      <dgm:extLst>
        <a:ext uri="{E40237B7-FDA0-4F09-8148-C483321AD2D9}">
          <dgm14:cNvPr xmlns:dgm14="http://schemas.microsoft.com/office/drawing/2010/diagram" id="0" name="" title="Downward facing arrow"/>
        </a:ext>
      </dgm:extLst>
    </dgm:pt>
    <dgm:pt modelId="{5A36BEDB-1362-4C68-8A14-0AD3E65F7B96}" type="pres">
      <dgm:prSet presAssocID="{41B29B0F-B598-43D6-ADA5-11E509D66311}" presName="downArrowText" presStyleLbl="revTx" presStyleIdx="1" presStyleCnt="2">
        <dgm:presLayoutVars>
          <dgm:chMax val="0"/>
          <dgm:bulletEnabled val="1"/>
        </dgm:presLayoutVars>
      </dgm:prSet>
      <dgm:spPr/>
      <dgm:t>
        <a:bodyPr/>
        <a:lstStyle/>
        <a:p>
          <a:endParaRPr lang="en-US"/>
        </a:p>
      </dgm:t>
    </dgm:pt>
  </dgm:ptLst>
  <dgm:cxnLst>
    <dgm:cxn modelId="{A3FE0119-2636-4C37-ABF4-C63165F04060}" srcId="{0677F07E-718E-4113-AB02-A4208E622D04}" destId="{BA72C920-67C6-4001-B24C-166A83F7F81A}" srcOrd="0" destOrd="0" parTransId="{BB5D18AC-1878-42A5-A305-03CC29A9A93F}" sibTransId="{0E3DF088-2FB1-4F9F-8C94-715771B405C3}"/>
    <dgm:cxn modelId="{74BFF4A6-23A7-4718-A4EC-27BB313ADC64}" type="presOf" srcId="{0677F07E-718E-4113-AB02-A4208E622D04}" destId="{2B8069DA-49E2-4C3A-A176-9AD68478F68C}" srcOrd="0" destOrd="0" presId="urn:microsoft.com/office/officeart/2005/8/layout/arrow4"/>
    <dgm:cxn modelId="{A45CDCB0-9812-49DE-BF7C-F01C50F06052}" srcId="{0677F07E-718E-4113-AB02-A4208E622D04}" destId="{41B29B0F-B598-43D6-ADA5-11E509D66311}" srcOrd="1" destOrd="0" parTransId="{6820B470-9548-48FA-B6CC-72CE0B2D283B}" sibTransId="{60148831-A58E-4042-A956-DDF480254DCE}"/>
    <dgm:cxn modelId="{FFB22379-1B88-416F-B669-CCBF5ABA6288}" type="presOf" srcId="{BA72C920-67C6-4001-B24C-166A83F7F81A}" destId="{6CEF7952-EF1A-4D44-B1B1-0724C6E0735C}" srcOrd="0" destOrd="0" presId="urn:microsoft.com/office/officeart/2005/8/layout/arrow4"/>
    <dgm:cxn modelId="{D47D6824-62EA-4226-BEDE-C75E3F172304}" type="presOf" srcId="{41B29B0F-B598-43D6-ADA5-11E509D66311}" destId="{5A36BEDB-1362-4C68-8A14-0AD3E65F7B96}" srcOrd="0" destOrd="0" presId="urn:microsoft.com/office/officeart/2005/8/layout/arrow4"/>
    <dgm:cxn modelId="{309838C6-8B4E-4BC6-BA6B-60F6C82BF549}" type="presParOf" srcId="{2B8069DA-49E2-4C3A-A176-9AD68478F68C}" destId="{21E87245-7921-4886-932D-90F3118D498E}" srcOrd="0" destOrd="0" presId="urn:microsoft.com/office/officeart/2005/8/layout/arrow4"/>
    <dgm:cxn modelId="{A9D2AE05-280C-41D0-B568-1680F7611CCF}" type="presParOf" srcId="{2B8069DA-49E2-4C3A-A176-9AD68478F68C}" destId="{6CEF7952-EF1A-4D44-B1B1-0724C6E0735C}" srcOrd="1" destOrd="0" presId="urn:microsoft.com/office/officeart/2005/8/layout/arrow4"/>
    <dgm:cxn modelId="{ED5D76F0-BE21-4148-9AA1-01CBE235A172}" type="presParOf" srcId="{2B8069DA-49E2-4C3A-A176-9AD68478F68C}" destId="{0C11F9B5-54C1-457D-A8E4-57E783277375}" srcOrd="2" destOrd="0" presId="urn:microsoft.com/office/officeart/2005/8/layout/arrow4"/>
    <dgm:cxn modelId="{8495B1DB-78BA-463E-B517-3A0667A75814}" type="presParOf" srcId="{2B8069DA-49E2-4C3A-A176-9AD68478F68C}" destId="{5A36BEDB-1362-4C68-8A14-0AD3E65F7B96}"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8B8CD0-ACD7-44F8-B47D-1D4E268BC606}">
      <dsp:nvSpPr>
        <dsp:cNvPr id="0" name=""/>
        <dsp:cNvSpPr/>
      </dsp:nvSpPr>
      <dsp:spPr>
        <a:xfrm rot="16200000">
          <a:off x="-1355973" y="1356717"/>
          <a:ext cx="4648200" cy="1934765"/>
        </a:xfrm>
        <a:prstGeom prst="flowChartManualOperati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0" tIns="0" rIns="141431" bIns="0" numCol="1" spcCol="1270" anchor="ctr" anchorCtr="0">
          <a:noAutofit/>
        </a:bodyPr>
        <a:lstStyle/>
        <a:p>
          <a:pPr lvl="0" algn="ctr" defTabSz="977900">
            <a:lnSpc>
              <a:spcPct val="90000"/>
            </a:lnSpc>
            <a:spcBef>
              <a:spcPct val="0"/>
            </a:spcBef>
            <a:spcAft>
              <a:spcPct val="35000"/>
            </a:spcAft>
          </a:pPr>
          <a:r>
            <a:rPr lang="en-US" sz="2200" kern="1200" dirty="0" smtClean="0"/>
            <a:t>How do your users access biomedical information ?</a:t>
          </a:r>
          <a:endParaRPr lang="en-US" sz="2200" kern="1200" dirty="0"/>
        </a:p>
      </dsp:txBody>
      <dsp:txXfrm rot="5400000">
        <a:off x="744" y="929640"/>
        <a:ext cx="1934765" cy="2788920"/>
      </dsp:txXfrm>
    </dsp:sp>
    <dsp:sp modelId="{8AC509AD-C8F7-48F5-A88B-8BE94957F01E}">
      <dsp:nvSpPr>
        <dsp:cNvPr id="0" name=""/>
        <dsp:cNvSpPr/>
      </dsp:nvSpPr>
      <dsp:spPr>
        <a:xfrm rot="16200000">
          <a:off x="723899" y="1356717"/>
          <a:ext cx="4648200" cy="1934765"/>
        </a:xfrm>
        <a:prstGeom prst="flowChartManualOperati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0" tIns="0" rIns="141431" bIns="0" numCol="1" spcCol="1270" anchor="ctr" anchorCtr="0">
          <a:noAutofit/>
        </a:bodyPr>
        <a:lstStyle/>
        <a:p>
          <a:pPr lvl="0" algn="ctr" defTabSz="977900">
            <a:lnSpc>
              <a:spcPct val="90000"/>
            </a:lnSpc>
            <a:spcBef>
              <a:spcPct val="0"/>
            </a:spcBef>
            <a:spcAft>
              <a:spcPct val="35000"/>
            </a:spcAft>
          </a:pPr>
          <a:r>
            <a:rPr lang="en-US" sz="2200" kern="1200" dirty="0" smtClean="0"/>
            <a:t>What are the challenges you are facing with ILL?</a:t>
          </a:r>
          <a:endParaRPr lang="en-US" sz="2200" kern="1200" dirty="0"/>
        </a:p>
      </dsp:txBody>
      <dsp:txXfrm rot="5400000">
        <a:off x="2080616" y="929640"/>
        <a:ext cx="1934765" cy="2788920"/>
      </dsp:txXfrm>
    </dsp:sp>
    <dsp:sp modelId="{6E7D36C3-6691-4F6F-ABF4-AE3F7DF2CA70}">
      <dsp:nvSpPr>
        <dsp:cNvPr id="0" name=""/>
        <dsp:cNvSpPr/>
      </dsp:nvSpPr>
      <dsp:spPr>
        <a:xfrm rot="16200000">
          <a:off x="2803773" y="1356717"/>
          <a:ext cx="4648200" cy="1934765"/>
        </a:xfrm>
        <a:prstGeom prst="flowChartManualOperati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0" tIns="0" rIns="141431" bIns="0" numCol="1" spcCol="1270" anchor="ctr" anchorCtr="0">
          <a:noAutofit/>
        </a:bodyPr>
        <a:lstStyle/>
        <a:p>
          <a:pPr lvl="0" algn="ctr" defTabSz="977900">
            <a:lnSpc>
              <a:spcPct val="90000"/>
            </a:lnSpc>
            <a:spcBef>
              <a:spcPct val="0"/>
            </a:spcBef>
            <a:spcAft>
              <a:spcPct val="35000"/>
            </a:spcAft>
          </a:pPr>
          <a:r>
            <a:rPr lang="en-US" sz="2200" kern="1200" dirty="0" smtClean="0"/>
            <a:t>In a perfect world, how would you locate resources for your patrons – for items you do not own?</a:t>
          </a:r>
          <a:endParaRPr lang="en-US" sz="2200" kern="1200" dirty="0"/>
        </a:p>
      </dsp:txBody>
      <dsp:txXfrm rot="5400000">
        <a:off x="4160490" y="929640"/>
        <a:ext cx="1934765" cy="2788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598CB7-ED8F-4247-B634-5E9205031E9A}">
      <dsp:nvSpPr>
        <dsp:cNvPr id="0" name=""/>
        <dsp:cNvSpPr/>
      </dsp:nvSpPr>
      <dsp:spPr>
        <a:xfrm rot="5400000">
          <a:off x="5140856" y="-1793345"/>
          <a:ext cx="1532334" cy="555955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Want everything now – or never</a:t>
          </a:r>
          <a:endParaRPr lang="en-US" sz="2700" kern="1200" dirty="0"/>
        </a:p>
        <a:p>
          <a:pPr marL="228600" lvl="1" indent="-228600" algn="l" defTabSz="1200150">
            <a:lnSpc>
              <a:spcPct val="90000"/>
            </a:lnSpc>
            <a:spcBef>
              <a:spcPct val="0"/>
            </a:spcBef>
            <a:spcAft>
              <a:spcPct val="15000"/>
            </a:spcAft>
            <a:buChar char="••"/>
          </a:pPr>
          <a:r>
            <a:rPr lang="en-US" sz="2700" kern="1200" dirty="0" smtClean="0"/>
            <a:t>Need e-pub ahead of print</a:t>
          </a:r>
          <a:endParaRPr lang="en-US" sz="2700" kern="1200" dirty="0"/>
        </a:p>
        <a:p>
          <a:pPr marL="228600" lvl="1" indent="-228600" algn="l" defTabSz="1200150">
            <a:lnSpc>
              <a:spcPct val="90000"/>
            </a:lnSpc>
            <a:spcBef>
              <a:spcPct val="0"/>
            </a:spcBef>
            <a:spcAft>
              <a:spcPct val="15000"/>
            </a:spcAft>
            <a:buChar char="••"/>
          </a:pPr>
          <a:r>
            <a:rPr lang="en-US" sz="2700" kern="1200" dirty="0" smtClean="0"/>
            <a:t>Prefer remote access to resources</a:t>
          </a:r>
          <a:endParaRPr lang="en-US" sz="2700" kern="1200" dirty="0"/>
        </a:p>
      </dsp:txBody>
      <dsp:txXfrm rot="-5400000">
        <a:off x="3127247" y="295066"/>
        <a:ext cx="5484750" cy="1382730"/>
      </dsp:txXfrm>
    </dsp:sp>
    <dsp:sp modelId="{3E0E9938-5BC6-49B8-8E29-8D6A4E71AB26}">
      <dsp:nvSpPr>
        <dsp:cNvPr id="0" name=""/>
        <dsp:cNvSpPr/>
      </dsp:nvSpPr>
      <dsp:spPr>
        <a:xfrm>
          <a:off x="0" y="9"/>
          <a:ext cx="3127248" cy="19154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a:lnSpc>
              <a:spcPct val="90000"/>
            </a:lnSpc>
            <a:spcBef>
              <a:spcPct val="0"/>
            </a:spcBef>
            <a:spcAft>
              <a:spcPct val="35000"/>
            </a:spcAft>
          </a:pPr>
          <a:r>
            <a:rPr lang="en-US" sz="5400" kern="1200" dirty="0" smtClean="0"/>
            <a:t>Users</a:t>
          </a:r>
          <a:endParaRPr lang="en-US" sz="5400" kern="1200" dirty="0"/>
        </a:p>
      </dsp:txBody>
      <dsp:txXfrm>
        <a:off x="93503" y="93512"/>
        <a:ext cx="2940242" cy="1728411"/>
      </dsp:txXfrm>
    </dsp:sp>
    <dsp:sp modelId="{076F86D7-4739-4647-B258-117E8A80698F}">
      <dsp:nvSpPr>
        <dsp:cNvPr id="0" name=""/>
        <dsp:cNvSpPr/>
      </dsp:nvSpPr>
      <dsp:spPr>
        <a:xfrm rot="5400000">
          <a:off x="5140856" y="192023"/>
          <a:ext cx="1532334" cy="555955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Licensing challenges for e-journal</a:t>
          </a:r>
          <a:endParaRPr lang="en-US" sz="2700" kern="1200" dirty="0"/>
        </a:p>
        <a:p>
          <a:pPr marL="228600" lvl="1" indent="-228600" algn="l" defTabSz="1200150">
            <a:lnSpc>
              <a:spcPct val="90000"/>
            </a:lnSpc>
            <a:spcBef>
              <a:spcPct val="0"/>
            </a:spcBef>
            <a:spcAft>
              <a:spcPct val="15000"/>
            </a:spcAft>
            <a:buChar char="••"/>
          </a:pPr>
          <a:r>
            <a:rPr lang="en-US" sz="2700" kern="1200" dirty="0" smtClean="0"/>
            <a:t>ILL costs are an issue</a:t>
          </a:r>
          <a:endParaRPr lang="en-US" sz="2700" kern="1200" dirty="0"/>
        </a:p>
        <a:p>
          <a:pPr marL="228600" lvl="1" indent="-228600" algn="l" defTabSz="1200150">
            <a:lnSpc>
              <a:spcPct val="90000"/>
            </a:lnSpc>
            <a:spcBef>
              <a:spcPct val="0"/>
            </a:spcBef>
            <a:spcAft>
              <a:spcPct val="15000"/>
            </a:spcAft>
            <a:buChar char="••"/>
          </a:pPr>
          <a:r>
            <a:rPr lang="en-US" sz="2700" kern="1200" dirty="0" smtClean="0"/>
            <a:t>Decrease in ILL due to online</a:t>
          </a:r>
          <a:endParaRPr lang="en-US" sz="2700" kern="1200" dirty="0"/>
        </a:p>
      </dsp:txBody>
      <dsp:txXfrm rot="-5400000">
        <a:off x="3127247" y="2280434"/>
        <a:ext cx="5484750" cy="1382730"/>
      </dsp:txXfrm>
    </dsp:sp>
    <dsp:sp modelId="{7B11A7A6-8310-4BA1-8272-D164E965FC64}">
      <dsp:nvSpPr>
        <dsp:cNvPr id="0" name=""/>
        <dsp:cNvSpPr/>
      </dsp:nvSpPr>
      <dsp:spPr>
        <a:xfrm>
          <a:off x="0" y="2014091"/>
          <a:ext cx="3127248" cy="19154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a:lnSpc>
              <a:spcPct val="90000"/>
            </a:lnSpc>
            <a:spcBef>
              <a:spcPct val="0"/>
            </a:spcBef>
            <a:spcAft>
              <a:spcPct val="35000"/>
            </a:spcAft>
          </a:pPr>
          <a:r>
            <a:rPr lang="en-US" sz="5400" kern="1200" dirty="0" smtClean="0"/>
            <a:t>ILL</a:t>
          </a:r>
          <a:endParaRPr lang="en-US" sz="5400" kern="1200" dirty="0"/>
        </a:p>
      </dsp:txBody>
      <dsp:txXfrm>
        <a:off x="93503" y="2107594"/>
        <a:ext cx="2940242" cy="1728411"/>
      </dsp:txXfrm>
    </dsp:sp>
    <dsp:sp modelId="{DBEB1980-89CF-4B46-8F57-D81D8C673197}">
      <dsp:nvSpPr>
        <dsp:cNvPr id="0" name=""/>
        <dsp:cNvSpPr/>
      </dsp:nvSpPr>
      <dsp:spPr>
        <a:xfrm rot="5400000">
          <a:off x="5140856" y="2203212"/>
          <a:ext cx="1532334" cy="555955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Seamless delivery to patron</a:t>
          </a:r>
          <a:endParaRPr lang="en-US" sz="2700" kern="1200" dirty="0"/>
        </a:p>
        <a:p>
          <a:pPr marL="228600" lvl="1" indent="-228600" algn="l" defTabSz="1200150">
            <a:lnSpc>
              <a:spcPct val="90000"/>
            </a:lnSpc>
            <a:spcBef>
              <a:spcPct val="0"/>
            </a:spcBef>
            <a:spcAft>
              <a:spcPct val="15000"/>
            </a:spcAft>
            <a:buChar char="••"/>
          </a:pPr>
          <a:r>
            <a:rPr lang="en-US" sz="2700" kern="1200" dirty="0" smtClean="0"/>
            <a:t>DOCLINE improvements – holdings</a:t>
          </a:r>
          <a:endParaRPr lang="en-US" sz="2700" kern="1200" dirty="0"/>
        </a:p>
        <a:p>
          <a:pPr marL="228600" lvl="1" indent="-228600" algn="l" defTabSz="1200150">
            <a:lnSpc>
              <a:spcPct val="90000"/>
            </a:lnSpc>
            <a:spcBef>
              <a:spcPct val="0"/>
            </a:spcBef>
            <a:spcAft>
              <a:spcPct val="15000"/>
            </a:spcAft>
            <a:buChar char="••"/>
          </a:pPr>
          <a:r>
            <a:rPr lang="en-US" sz="2700" kern="1200" dirty="0" smtClean="0"/>
            <a:t>Don’t take DOCLINE away</a:t>
          </a:r>
          <a:endParaRPr lang="en-US" sz="2700" kern="1200" dirty="0"/>
        </a:p>
      </dsp:txBody>
      <dsp:txXfrm rot="-5400000">
        <a:off x="3127247" y="4291623"/>
        <a:ext cx="5484750" cy="1382730"/>
      </dsp:txXfrm>
    </dsp:sp>
    <dsp:sp modelId="{5973B5BD-4564-4958-9749-1DD4963C5C79}">
      <dsp:nvSpPr>
        <dsp:cNvPr id="0" name=""/>
        <dsp:cNvSpPr/>
      </dsp:nvSpPr>
      <dsp:spPr>
        <a:xfrm>
          <a:off x="0" y="4025279"/>
          <a:ext cx="3127248" cy="19154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a:lnSpc>
              <a:spcPct val="90000"/>
            </a:lnSpc>
            <a:spcBef>
              <a:spcPct val="0"/>
            </a:spcBef>
            <a:spcAft>
              <a:spcPct val="35000"/>
            </a:spcAft>
          </a:pPr>
          <a:r>
            <a:rPr lang="en-US" sz="5400" kern="1200" dirty="0" smtClean="0"/>
            <a:t>Perfect world</a:t>
          </a:r>
          <a:endParaRPr lang="en-US" sz="5400" kern="1200" dirty="0"/>
        </a:p>
      </dsp:txBody>
      <dsp:txXfrm>
        <a:off x="93503" y="4118782"/>
        <a:ext cx="2940242" cy="17284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87245-7921-4886-932D-90F3118D498E}">
      <dsp:nvSpPr>
        <dsp:cNvPr id="0" name=""/>
        <dsp:cNvSpPr/>
      </dsp:nvSpPr>
      <dsp:spPr>
        <a:xfrm>
          <a:off x="4526" y="0"/>
          <a:ext cx="2715768" cy="2172462"/>
        </a:xfrm>
        <a:prstGeom prst="upArrow">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EF7952-EF1A-4D44-B1B1-0724C6E0735C}">
      <dsp:nvSpPr>
        <dsp:cNvPr id="0" name=""/>
        <dsp:cNvSpPr/>
      </dsp:nvSpPr>
      <dsp:spPr>
        <a:xfrm>
          <a:off x="2801767" y="0"/>
          <a:ext cx="4608576" cy="2172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0" rIns="234696" bIns="234696" numCol="1" spcCol="1270" anchor="ctr" anchorCtr="0">
          <a:noAutofit/>
        </a:bodyPr>
        <a:lstStyle/>
        <a:p>
          <a:pPr lvl="0" algn="l" defTabSz="1466850">
            <a:lnSpc>
              <a:spcPct val="90000"/>
            </a:lnSpc>
            <a:spcBef>
              <a:spcPct val="0"/>
            </a:spcBef>
            <a:spcAft>
              <a:spcPct val="35000"/>
            </a:spcAft>
          </a:pPr>
          <a:r>
            <a:rPr lang="en-US" sz="3300" kern="1200" dirty="0" smtClean="0"/>
            <a:t>If borrowing up --- to support evidence based practice – 66%</a:t>
          </a:r>
          <a:endParaRPr lang="en-US" sz="3300" kern="1200" dirty="0"/>
        </a:p>
      </dsp:txBody>
      <dsp:txXfrm>
        <a:off x="2801767" y="0"/>
        <a:ext cx="4608576" cy="2172462"/>
      </dsp:txXfrm>
    </dsp:sp>
    <dsp:sp modelId="{0C11F9B5-54C1-457D-A8E4-57E783277375}">
      <dsp:nvSpPr>
        <dsp:cNvPr id="0" name=""/>
        <dsp:cNvSpPr/>
      </dsp:nvSpPr>
      <dsp:spPr>
        <a:xfrm>
          <a:off x="819256" y="2353500"/>
          <a:ext cx="2715768" cy="2172462"/>
        </a:xfrm>
        <a:prstGeom prst="downArrow">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36BEDB-1362-4C68-8A14-0AD3E65F7B96}">
      <dsp:nvSpPr>
        <dsp:cNvPr id="0" name=""/>
        <dsp:cNvSpPr/>
      </dsp:nvSpPr>
      <dsp:spPr>
        <a:xfrm>
          <a:off x="3616497" y="2353500"/>
          <a:ext cx="4608576" cy="2172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0" rIns="234696" bIns="234696" numCol="1" spcCol="1270" anchor="ctr" anchorCtr="0">
          <a:noAutofit/>
        </a:bodyPr>
        <a:lstStyle/>
        <a:p>
          <a:pPr lvl="0" algn="l" defTabSz="1466850">
            <a:lnSpc>
              <a:spcPct val="90000"/>
            </a:lnSpc>
            <a:spcBef>
              <a:spcPct val="0"/>
            </a:spcBef>
            <a:spcAft>
              <a:spcPct val="35000"/>
            </a:spcAft>
          </a:pPr>
          <a:r>
            <a:rPr lang="en-US" sz="3300" kern="1200" dirty="0" smtClean="0"/>
            <a:t>If borrowing down – because more open access or online sources available  -- 69% </a:t>
          </a:r>
          <a:endParaRPr lang="en-US" sz="3300" kern="1200" dirty="0"/>
        </a:p>
      </dsp:txBody>
      <dsp:txXfrm>
        <a:off x="3616497" y="2353500"/>
        <a:ext cx="4608576" cy="2172462"/>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0.1506</cdr:x>
      <cdr:y>0.09912</cdr:y>
    </cdr:from>
    <cdr:to>
      <cdr:x>0.74518</cdr:x>
      <cdr:y>0.23772</cdr:y>
    </cdr:to>
    <cdr:sp macro="" textlink="">
      <cdr:nvSpPr>
        <cdr:cNvPr id="2" name="TextBox 1"/>
        <cdr:cNvSpPr txBox="1"/>
      </cdr:nvSpPr>
      <cdr:spPr>
        <a:xfrm xmlns:a="http://schemas.openxmlformats.org/drawingml/2006/main">
          <a:off x="675495" y="326973"/>
          <a:ext cx="2667000" cy="457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smtClean="0"/>
            <a:t>@MedlinePlus </a:t>
          </a:r>
          <a:r>
            <a:rPr lang="en-US" sz="2000" b="1" dirty="0"/>
            <a:t>F</a:t>
          </a:r>
          <a:r>
            <a:rPr lang="en-US" sz="2000" b="1" dirty="0" smtClean="0"/>
            <a:t>ollowers</a:t>
          </a:r>
          <a:endParaRPr lang="en-US" sz="20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0.11881</cdr:x>
      <cdr:y>0.09234</cdr:y>
    </cdr:from>
    <cdr:to>
      <cdr:x>0.71283</cdr:x>
      <cdr:y>0.23084</cdr:y>
    </cdr:to>
    <cdr:sp macro="" textlink="">
      <cdr:nvSpPr>
        <cdr:cNvPr id="2" name="TextBox 1"/>
        <cdr:cNvSpPr txBox="1"/>
      </cdr:nvSpPr>
      <cdr:spPr>
        <a:xfrm xmlns:a="http://schemas.openxmlformats.org/drawingml/2006/main">
          <a:off x="533400" y="304800"/>
          <a:ext cx="2667000" cy="4572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smtClean="0"/>
            <a:t>@</a:t>
          </a:r>
          <a:r>
            <a:rPr lang="en-US" sz="2000" b="1" dirty="0" err="1" smtClean="0"/>
            <a:t>MedlinePlusEsp</a:t>
          </a:r>
          <a:r>
            <a:rPr lang="en-US" sz="2000" b="1" dirty="0" smtClean="0"/>
            <a:t> </a:t>
          </a:r>
          <a:r>
            <a:rPr lang="en-US" sz="2000" b="1" dirty="0"/>
            <a:t>F</a:t>
          </a:r>
          <a:r>
            <a:rPr lang="en-US" sz="2000" b="1" dirty="0" smtClean="0"/>
            <a:t>ollowers</a:t>
          </a:r>
          <a:endParaRPr lang="en-US" sz="20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EF9D34-7A9D-4C22-85A7-588A9BD05F67}" type="datetimeFigureOut">
              <a:rPr lang="en-US" smtClean="0"/>
              <a:t>5/30/2013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F781E4-4E6A-4D6B-B0B0-84F79901741A}" type="slidenum">
              <a:rPr lang="en-US" smtClean="0"/>
              <a:t>‹#›</a:t>
            </a:fld>
            <a:endParaRPr lang="en-US"/>
          </a:p>
        </p:txBody>
      </p:sp>
    </p:spTree>
    <p:extLst>
      <p:ext uri="{BB962C8B-B14F-4D97-AF65-F5344CB8AC3E}">
        <p14:creationId xmlns:p14="http://schemas.microsoft.com/office/powerpoint/2010/main" val="98786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left to right:</a:t>
            </a:r>
          </a:p>
          <a:p>
            <a:r>
              <a:rPr lang="en-US" dirty="0" smtClean="0"/>
              <a:t>Rose Hedberg; Spring </a:t>
            </a:r>
            <a:r>
              <a:rPr lang="en-US" dirty="0" err="1" smtClean="0"/>
              <a:t>Practica</a:t>
            </a:r>
            <a:r>
              <a:rPr lang="en-US" dirty="0" smtClean="0"/>
              <a:t> – Harriet F. Ginsburg Health Sciences Library, University of Central Florida College of Medicine; Orlando</a:t>
            </a:r>
            <a:r>
              <a:rPr lang="en-US" baseline="0" dirty="0" smtClean="0"/>
              <a:t>, FL</a:t>
            </a:r>
            <a:endParaRPr lang="en-US" dirty="0" smtClean="0"/>
          </a:p>
          <a:p>
            <a:endParaRPr lang="en-US" dirty="0" smtClean="0"/>
          </a:p>
          <a:p>
            <a:r>
              <a:rPr lang="en-US" dirty="0" smtClean="0"/>
              <a:t>Diana Almader-Douglas; Lister Hill Library, University of Alabama</a:t>
            </a:r>
            <a:r>
              <a:rPr lang="en-US" baseline="0" dirty="0" smtClean="0"/>
              <a:t> at Birmingham</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Karen</a:t>
            </a:r>
            <a:r>
              <a:rPr lang="en-US" baseline="0" dirty="0" smtClean="0"/>
              <a:t> Gutzman, </a:t>
            </a:r>
            <a:r>
              <a:rPr lang="en-US" dirty="0" smtClean="0"/>
              <a:t>Spring </a:t>
            </a:r>
            <a:r>
              <a:rPr lang="en-US" dirty="0" err="1" smtClean="0"/>
              <a:t>Practica</a:t>
            </a:r>
            <a:r>
              <a:rPr lang="en-US" baseline="0" dirty="0" smtClean="0"/>
              <a:t> – Robert B. Greenblatt Library, Georgia Regents University; Augusta, GA</a:t>
            </a:r>
          </a:p>
          <a:p>
            <a:endParaRPr lang="en-US" baseline="0" dirty="0" smtClean="0"/>
          </a:p>
          <a:p>
            <a:r>
              <a:rPr lang="en-US" baseline="0" dirty="0" smtClean="0"/>
              <a:t>Kevin Read, Spring </a:t>
            </a:r>
            <a:r>
              <a:rPr lang="en-US" baseline="0" dirty="0" err="1" smtClean="0"/>
              <a:t>Practica</a:t>
            </a:r>
            <a:r>
              <a:rPr lang="en-US" baseline="0" dirty="0" smtClean="0"/>
              <a:t> – Lamar </a:t>
            </a:r>
            <a:r>
              <a:rPr lang="en-US" baseline="0" dirty="0" err="1" smtClean="0"/>
              <a:t>Soutter</a:t>
            </a:r>
            <a:r>
              <a:rPr lang="en-US" baseline="0" dirty="0" smtClean="0"/>
              <a:t> Library, University of Massachusetts Medical School; Worcester, MA</a:t>
            </a:r>
            <a:endParaRPr lang="en-US" dirty="0"/>
          </a:p>
        </p:txBody>
      </p:sp>
      <p:sp>
        <p:nvSpPr>
          <p:cNvPr id="4" name="Slide Number Placeholder 3"/>
          <p:cNvSpPr>
            <a:spLocks noGrp="1"/>
          </p:cNvSpPr>
          <p:nvPr>
            <p:ph type="sldNum" sz="quarter" idx="10"/>
          </p:nvPr>
        </p:nvSpPr>
        <p:spPr/>
        <p:txBody>
          <a:bodyPr/>
          <a:lstStyle/>
          <a:p>
            <a:fld id="{73F781E4-4E6A-4D6B-B0B0-84F79901741A}" type="slidenum">
              <a:rPr lang="en-US" smtClean="0"/>
              <a:t>2</a:t>
            </a:fld>
            <a:endParaRPr lang="en-US"/>
          </a:p>
        </p:txBody>
      </p:sp>
    </p:spTree>
    <p:extLst>
      <p:ext uri="{BB962C8B-B14F-4D97-AF65-F5344CB8AC3E}">
        <p14:creationId xmlns:p14="http://schemas.microsoft.com/office/powerpoint/2010/main" val="887573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started last year by convening three focus groups comprising</a:t>
            </a:r>
            <a:r>
              <a:rPr lang="en-US" baseline="0" dirty="0" smtClean="0"/>
              <a:t> a diverse group of network librarians.  We</a:t>
            </a:r>
            <a:r>
              <a:rPr lang="en-US" dirty="0" smtClean="0"/>
              <a:t> asked</a:t>
            </a:r>
            <a:r>
              <a:rPr lang="en-US" baseline="0" dirty="0" smtClean="0"/>
              <a:t> them to talk to us about the future of resource sharing.  We asked very broad questions --- basically what changes have you seen in how your users access information – what challenges are you facing with ILL --- and also to describe what a “perfect world” would be like for resource sharing.  </a:t>
            </a:r>
            <a:endParaRPr lang="en-US" dirty="0"/>
          </a:p>
        </p:txBody>
      </p:sp>
      <p:sp>
        <p:nvSpPr>
          <p:cNvPr id="4" name="Slide Number Placeholder 3"/>
          <p:cNvSpPr>
            <a:spLocks noGrp="1"/>
          </p:cNvSpPr>
          <p:nvPr>
            <p:ph type="sldNum" sz="quarter" idx="10"/>
          </p:nvPr>
        </p:nvSpPr>
        <p:spPr/>
        <p:txBody>
          <a:bodyPr/>
          <a:lstStyle/>
          <a:p>
            <a:fld id="{73F781E4-4E6A-4D6B-B0B0-84F79901741A}" type="slidenum">
              <a:rPr lang="en-US" smtClean="0"/>
              <a:t>15</a:t>
            </a:fld>
            <a:endParaRPr lang="en-US"/>
          </a:p>
        </p:txBody>
      </p:sp>
    </p:spTree>
    <p:extLst>
      <p:ext uri="{BB962C8B-B14F-4D97-AF65-F5344CB8AC3E}">
        <p14:creationId xmlns:p14="http://schemas.microsoft.com/office/powerpoint/2010/main" val="1320993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organized the focus groups by library type and size.  </a:t>
            </a:r>
            <a:r>
              <a:rPr lang="en-US" sz="1200" kern="1200" smtClean="0">
                <a:solidFill>
                  <a:schemeClr val="tx1"/>
                </a:solidFill>
                <a:effectLst/>
                <a:latin typeface="+mn-lt"/>
                <a:ea typeface="+mn-ea"/>
                <a:cs typeface="+mn-cs"/>
              </a:rPr>
              <a:t>Here are the names of our hospital, large library, and special library group participants.</a:t>
            </a:r>
            <a:endParaRPr lang="en-US" dirty="0"/>
          </a:p>
        </p:txBody>
      </p:sp>
      <p:sp>
        <p:nvSpPr>
          <p:cNvPr id="4" name="Slide Number Placeholder 3"/>
          <p:cNvSpPr>
            <a:spLocks noGrp="1"/>
          </p:cNvSpPr>
          <p:nvPr>
            <p:ph type="sldNum" sz="quarter" idx="10"/>
          </p:nvPr>
        </p:nvSpPr>
        <p:spPr/>
        <p:txBody>
          <a:bodyPr/>
          <a:lstStyle/>
          <a:p>
            <a:fld id="{73F781E4-4E6A-4D6B-B0B0-84F79901741A}" type="slidenum">
              <a:rPr lang="en-US" smtClean="0"/>
              <a:t>16</a:t>
            </a:fld>
            <a:endParaRPr lang="en-US"/>
          </a:p>
        </p:txBody>
      </p:sp>
    </p:spTree>
    <p:extLst>
      <p:ext uri="{BB962C8B-B14F-4D97-AF65-F5344CB8AC3E}">
        <p14:creationId xmlns:p14="http://schemas.microsoft.com/office/powerpoint/2010/main" val="117044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listened while you told us about your users – and challenges with managing user expectations for speed and ubiquitous online access. You also talked about your difficulties in helping users understand that not everything is instantly available for free.  We heard about your concern with e-journal license provisions that restrict ILL.  </a:t>
            </a:r>
            <a:endParaRPr lang="en-US" dirty="0"/>
          </a:p>
        </p:txBody>
      </p:sp>
      <p:sp>
        <p:nvSpPr>
          <p:cNvPr id="4" name="Slide Number Placeholder 3"/>
          <p:cNvSpPr>
            <a:spLocks noGrp="1"/>
          </p:cNvSpPr>
          <p:nvPr>
            <p:ph type="sldNum" sz="quarter" idx="10"/>
          </p:nvPr>
        </p:nvSpPr>
        <p:spPr/>
        <p:txBody>
          <a:bodyPr/>
          <a:lstStyle/>
          <a:p>
            <a:fld id="{73F781E4-4E6A-4D6B-B0B0-84F79901741A}" type="slidenum">
              <a:rPr lang="en-US" smtClean="0"/>
              <a:t>17</a:t>
            </a:fld>
            <a:endParaRPr lang="en-US"/>
          </a:p>
        </p:txBody>
      </p:sp>
    </p:spTree>
    <p:extLst>
      <p:ext uri="{BB962C8B-B14F-4D97-AF65-F5344CB8AC3E}">
        <p14:creationId xmlns:p14="http://schemas.microsoft.com/office/powerpoint/2010/main" val="2058539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transcribed and coded the focus group conversations. You said your users wanted everything right now – or they would move onto another resource.  They wanted the latest articles – before they were available in databases or journals.  A lot of you never see your patrons in person.  Regarding ILL, you told us about challenges with licensing, concerns about raising costs and the fact that ILL use was diminishing when users had access to big journal packages.  When you described a “perfect world” for ILL you discussed your desire to provide everything seamlessly to your patrons and your specific recommendations about DOCLINE.</a:t>
            </a:r>
            <a:endParaRPr lang="en-US" dirty="0"/>
          </a:p>
        </p:txBody>
      </p:sp>
      <p:sp>
        <p:nvSpPr>
          <p:cNvPr id="4" name="Slide Number Placeholder 3"/>
          <p:cNvSpPr>
            <a:spLocks noGrp="1"/>
          </p:cNvSpPr>
          <p:nvPr>
            <p:ph type="sldNum" sz="quarter" idx="10"/>
          </p:nvPr>
        </p:nvSpPr>
        <p:spPr/>
        <p:txBody>
          <a:bodyPr/>
          <a:lstStyle/>
          <a:p>
            <a:fld id="{73F781E4-4E6A-4D6B-B0B0-84F79901741A}" type="slidenum">
              <a:rPr lang="en-US" smtClean="0"/>
              <a:t>18</a:t>
            </a:fld>
            <a:endParaRPr lang="en-US"/>
          </a:p>
        </p:txBody>
      </p:sp>
    </p:spTree>
    <p:extLst>
      <p:ext uri="{BB962C8B-B14F-4D97-AF65-F5344CB8AC3E}">
        <p14:creationId xmlns:p14="http://schemas.microsoft.com/office/powerpoint/2010/main" val="2235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took what we learned from the focus groups and designed our national survey which was administered just a few weeks ago.  We sent the survey to slightly over 2,400 possible respondents.  The response was wonderful  – 68% fully completed surveys.  Now some</a:t>
            </a:r>
            <a:r>
              <a:rPr lang="en-US" baseline="0" dirty="0" smtClean="0"/>
              <a:t> more audience participation – did anyone in the room fill out a survey?  Raise your hands so we can see you – thanks so much for your help!</a:t>
            </a:r>
            <a:endParaRPr lang="en-US" dirty="0" smtClean="0"/>
          </a:p>
          <a:p>
            <a:endParaRPr lang="en-US" dirty="0"/>
          </a:p>
        </p:txBody>
      </p:sp>
      <p:sp>
        <p:nvSpPr>
          <p:cNvPr id="4" name="Slide Number Placeholder 3"/>
          <p:cNvSpPr>
            <a:spLocks noGrp="1"/>
          </p:cNvSpPr>
          <p:nvPr>
            <p:ph type="sldNum" sz="quarter" idx="10"/>
          </p:nvPr>
        </p:nvSpPr>
        <p:spPr/>
        <p:txBody>
          <a:bodyPr/>
          <a:lstStyle/>
          <a:p>
            <a:fld id="{73F781E4-4E6A-4D6B-B0B0-84F79901741A}" type="slidenum">
              <a:rPr lang="en-US" smtClean="0"/>
              <a:t>19</a:t>
            </a:fld>
            <a:endParaRPr lang="en-US"/>
          </a:p>
        </p:txBody>
      </p:sp>
    </p:spTree>
    <p:extLst>
      <p:ext uri="{BB962C8B-B14F-4D97-AF65-F5344CB8AC3E}">
        <p14:creationId xmlns:p14="http://schemas.microsoft.com/office/powerpoint/2010/main" val="3761820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 said we’re in the very early stages of analyzing the survey results.  However, I’d like to share some of the preliminary data.</a:t>
            </a:r>
          </a:p>
          <a:p>
            <a:endParaRPr lang="en-US" dirty="0" smtClean="0"/>
          </a:p>
          <a:p>
            <a:r>
              <a:rPr lang="en-US" dirty="0" smtClean="0"/>
              <a:t>First, most of our respondents identified their organizations as hospitals. </a:t>
            </a:r>
            <a:r>
              <a:rPr lang="en-US" baseline="0" dirty="0" smtClean="0"/>
              <a:t> </a:t>
            </a:r>
            <a:r>
              <a:rPr lang="en-US" dirty="0" smtClean="0"/>
              <a:t>We also had almost a quarter identify themselves as academic institutions.  Over 40% reported working in a one-person library and spending about 10 hours a week total on ILL activities.  About half of the respondents expect that this time commitment will stay about the same over the next two years.  </a:t>
            </a:r>
          </a:p>
          <a:p>
            <a:endParaRPr lang="en-US" dirty="0" smtClean="0"/>
          </a:p>
          <a:p>
            <a:r>
              <a:rPr lang="en-US" dirty="0" smtClean="0"/>
              <a:t>Pie chart of National </a:t>
            </a:r>
            <a:r>
              <a:rPr lang="en-US" dirty="0" err="1" smtClean="0"/>
              <a:t>Survery</a:t>
            </a:r>
            <a:r>
              <a:rPr lang="en-US" dirty="0" smtClean="0"/>
              <a:t>:</a:t>
            </a:r>
            <a:r>
              <a:rPr lang="en-US" baseline="0" dirty="0" smtClean="0"/>
              <a:t>  March 2013</a:t>
            </a:r>
          </a:p>
          <a:p>
            <a:r>
              <a:rPr lang="en-US" baseline="0" dirty="0" smtClean="0"/>
              <a:t>N=1725</a:t>
            </a:r>
          </a:p>
          <a:p>
            <a:r>
              <a:rPr lang="en-US" baseline="0" dirty="0" smtClean="0"/>
              <a:t>Hospital = 60%</a:t>
            </a:r>
          </a:p>
          <a:p>
            <a:r>
              <a:rPr lang="en-US" baseline="0" dirty="0" smtClean="0"/>
              <a:t>Academic = 23%</a:t>
            </a:r>
          </a:p>
          <a:p>
            <a:r>
              <a:rPr lang="en-US" baseline="0" dirty="0" smtClean="0"/>
              <a:t>Special/association = 6%</a:t>
            </a:r>
          </a:p>
          <a:p>
            <a:endParaRPr lang="en-US" baseline="0" dirty="0" smtClean="0"/>
          </a:p>
          <a:p>
            <a:pPr algn="l"/>
            <a:r>
              <a:rPr lang="en-US" baseline="0" dirty="0" smtClean="0"/>
              <a:t>78% from a library of 5 or fewer staff</a:t>
            </a:r>
          </a:p>
          <a:p>
            <a:pPr algn="l"/>
            <a:endParaRPr lang="en-US" dirty="0" smtClean="0"/>
          </a:p>
          <a:p>
            <a:pPr algn="l"/>
            <a:endParaRPr lang="en-US" dirty="0" smtClean="0"/>
          </a:p>
          <a:p>
            <a:endParaRPr lang="en-US" dirty="0"/>
          </a:p>
        </p:txBody>
      </p:sp>
      <p:sp>
        <p:nvSpPr>
          <p:cNvPr id="4" name="Slide Number Placeholder 3"/>
          <p:cNvSpPr>
            <a:spLocks noGrp="1"/>
          </p:cNvSpPr>
          <p:nvPr>
            <p:ph type="sldNum" sz="quarter" idx="10"/>
          </p:nvPr>
        </p:nvSpPr>
        <p:spPr/>
        <p:txBody>
          <a:bodyPr/>
          <a:lstStyle/>
          <a:p>
            <a:fld id="{73F781E4-4E6A-4D6B-B0B0-84F79901741A}" type="slidenum">
              <a:rPr lang="en-US" smtClean="0"/>
              <a:t>20</a:t>
            </a:fld>
            <a:endParaRPr lang="en-US"/>
          </a:p>
        </p:txBody>
      </p:sp>
    </p:spTree>
    <p:extLst>
      <p:ext uri="{BB962C8B-B14F-4D97-AF65-F5344CB8AC3E}">
        <p14:creationId xmlns:p14="http://schemas.microsoft.com/office/powerpoint/2010/main" val="4290075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than half of the respondents indicate that their journal collections are mostly electronic and a smaller percentage – but still about a third – predict collection reductions over the next two years.  </a:t>
            </a:r>
          </a:p>
          <a:p>
            <a:endParaRPr lang="en-US" dirty="0" smtClean="0"/>
          </a:p>
          <a:p>
            <a:r>
              <a:rPr lang="en-US" dirty="0" smtClean="0"/>
              <a:t>While slightly less than  half of the respondents stated that their electronic journal license generally permitted ILL -----almost 40%  reported that it was difficult for library staff to know the specific license terms for a title.  Many requested improvements in DOCLINE to better reflect electronic titles in holdings – particularly to reflect embargo periods. </a:t>
            </a:r>
          </a:p>
          <a:p>
            <a:endParaRPr lang="en-US" dirty="0"/>
          </a:p>
        </p:txBody>
      </p:sp>
      <p:sp>
        <p:nvSpPr>
          <p:cNvPr id="4" name="Slide Number Placeholder 3"/>
          <p:cNvSpPr>
            <a:spLocks noGrp="1"/>
          </p:cNvSpPr>
          <p:nvPr>
            <p:ph type="sldNum" sz="quarter" idx="10"/>
          </p:nvPr>
        </p:nvSpPr>
        <p:spPr/>
        <p:txBody>
          <a:bodyPr/>
          <a:lstStyle/>
          <a:p>
            <a:fld id="{73F781E4-4E6A-4D6B-B0B0-84F79901741A}" type="slidenum">
              <a:rPr lang="en-US" smtClean="0"/>
              <a:t>21</a:t>
            </a:fld>
            <a:endParaRPr lang="en-US"/>
          </a:p>
        </p:txBody>
      </p:sp>
    </p:spTree>
    <p:extLst>
      <p:ext uri="{BB962C8B-B14F-4D97-AF65-F5344CB8AC3E}">
        <p14:creationId xmlns:p14="http://schemas.microsoft.com/office/powerpoint/2010/main" val="780518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we know that the usage of DOCLINE has decreased steadily, we were somewhat surprised at the number of libraries who reported no change – or actual increases  in borrowing.  The most common</a:t>
            </a:r>
            <a:r>
              <a:rPr lang="en-US" baseline="0" dirty="0" smtClean="0"/>
              <a:t> reason for an increase in borrowing was to support evidenced-based practice.</a:t>
            </a:r>
            <a:r>
              <a:rPr lang="en-US" dirty="0" smtClean="0"/>
              <a:t>  </a:t>
            </a:r>
          </a:p>
          <a:p>
            <a:endParaRPr lang="en-US" dirty="0" smtClean="0"/>
          </a:p>
          <a:p>
            <a:r>
              <a:rPr lang="en-US" dirty="0" smtClean="0"/>
              <a:t>For those reporting a decline in borrowing activity– a number of reasons were given, which were consistent with what was heard in the focus groups.</a:t>
            </a:r>
          </a:p>
          <a:p>
            <a:endParaRPr lang="en-US" dirty="0" smtClean="0"/>
          </a:p>
          <a:p>
            <a:r>
              <a:rPr lang="en-US" dirty="0" smtClean="0"/>
              <a:t>Most of our respondents explained that ILL borrowing is declining because their patrons choose resources they can get their hands on immediately – whether in an electronic journal package, or free on </a:t>
            </a:r>
            <a:r>
              <a:rPr lang="en-US" smtClean="0"/>
              <a:t>the Web</a:t>
            </a:r>
            <a:r>
              <a:rPr lang="en-US" dirty="0" smtClean="0"/>
              <a:t>.  Still, our respondents overwhelmingly predict that they will use ILL as the primary method to obtain sources for patrons over the next two years. Our next task is to complete the analysis of data and the final report.  Stay tuned for that.  Again, we have no plans to eliminate DOCLINE – we are trying to understand your needs and try to see how NLM can help.  Thanks again for your time and efforts in responding to the survey.</a:t>
            </a:r>
          </a:p>
          <a:p>
            <a:endParaRPr lang="en-US" dirty="0"/>
          </a:p>
        </p:txBody>
      </p:sp>
      <p:sp>
        <p:nvSpPr>
          <p:cNvPr id="4" name="Slide Number Placeholder 3"/>
          <p:cNvSpPr>
            <a:spLocks noGrp="1"/>
          </p:cNvSpPr>
          <p:nvPr>
            <p:ph type="sldNum" sz="quarter" idx="10"/>
          </p:nvPr>
        </p:nvSpPr>
        <p:spPr/>
        <p:txBody>
          <a:bodyPr/>
          <a:lstStyle/>
          <a:p>
            <a:fld id="{73F781E4-4E6A-4D6B-B0B0-84F79901741A}" type="slidenum">
              <a:rPr lang="en-US" smtClean="0"/>
              <a:t>22</a:t>
            </a:fld>
            <a:endParaRPr lang="en-US"/>
          </a:p>
        </p:txBody>
      </p:sp>
    </p:spTree>
    <p:extLst>
      <p:ext uri="{BB962C8B-B14F-4D97-AF65-F5344CB8AC3E}">
        <p14:creationId xmlns:p14="http://schemas.microsoft.com/office/powerpoint/2010/main" val="3459557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2013 MedlinePlus celebrates its 15</a:t>
            </a:r>
            <a:r>
              <a:rPr lang="en-US" baseline="30000" dirty="0" smtClean="0"/>
              <a:t>th</a:t>
            </a:r>
            <a:r>
              <a:rPr lang="en-US" dirty="0" smtClean="0"/>
              <a:t> anniversary</a:t>
            </a:r>
          </a:p>
          <a:p>
            <a:r>
              <a:rPr lang="en-US" dirty="0" smtClean="0"/>
              <a:t>And in 2012, MedlinePlus en </a:t>
            </a:r>
            <a:r>
              <a:rPr lang="en-US" dirty="0" err="1" smtClean="0"/>
              <a:t>espanol</a:t>
            </a:r>
            <a:r>
              <a:rPr lang="en-US" dirty="0" smtClean="0"/>
              <a:t> celebrated its 10</a:t>
            </a:r>
            <a:r>
              <a:rPr lang="en-US" baseline="30000" dirty="0" smtClean="0"/>
              <a:t>th</a:t>
            </a:r>
            <a:r>
              <a:rPr lang="en-US" dirty="0" smtClean="0"/>
              <a:t> anniversary</a:t>
            </a:r>
            <a:endParaRPr lang="en-US" dirty="0"/>
          </a:p>
        </p:txBody>
      </p:sp>
      <p:sp>
        <p:nvSpPr>
          <p:cNvPr id="4" name="Slide Number Placeholder 3"/>
          <p:cNvSpPr>
            <a:spLocks noGrp="1"/>
          </p:cNvSpPr>
          <p:nvPr>
            <p:ph type="sldNum" sz="quarter" idx="10"/>
          </p:nvPr>
        </p:nvSpPr>
        <p:spPr/>
        <p:txBody>
          <a:bodyPr/>
          <a:lstStyle/>
          <a:p>
            <a:fld id="{73F781E4-4E6A-4D6B-B0B0-84F79901741A}" type="slidenum">
              <a:rPr lang="en-US" smtClean="0"/>
              <a:t>24</a:t>
            </a:fld>
            <a:endParaRPr lang="en-US"/>
          </a:p>
        </p:txBody>
      </p:sp>
    </p:spTree>
    <p:extLst>
      <p:ext uri="{BB962C8B-B14F-4D97-AF65-F5344CB8AC3E}">
        <p14:creationId xmlns:p14="http://schemas.microsoft.com/office/powerpoint/2010/main" val="3452843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Here’s just a quick walk down memory lane of what MedlinePlus has</a:t>
            </a:r>
            <a:r>
              <a:rPr lang="en-US" baseline="0" dirty="0" smtClean="0"/>
              <a:t> looked like over the years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8AA753-F58B-4971-A67E-3865C52B9912}" type="slidenum">
              <a:rPr lang="en-US" smtClean="0"/>
              <a:pPr>
                <a:defRPr/>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left to right:</a:t>
            </a:r>
          </a:p>
          <a:p>
            <a:endParaRPr lang="en-US" dirty="0" smtClean="0"/>
          </a:p>
          <a:p>
            <a:r>
              <a:rPr lang="en-US" dirty="0" smtClean="0"/>
              <a:t>Michele Mason-Coles, </a:t>
            </a:r>
            <a:r>
              <a:rPr lang="en-US" dirty="0" err="1" smtClean="0"/>
              <a:t>Zylman</a:t>
            </a:r>
            <a:r>
              <a:rPr lang="en-US" baseline="0" dirty="0" smtClean="0"/>
              <a:t> Health Sciences Library, </a:t>
            </a:r>
            <a:r>
              <a:rPr lang="en-US" baseline="0" dirty="0" err="1" smtClean="0"/>
              <a:t>Inova</a:t>
            </a:r>
            <a:r>
              <a:rPr lang="en-US" baseline="0" dirty="0" smtClean="0"/>
              <a:t> Fairfax Hospital, Fairfax, VA</a:t>
            </a:r>
          </a:p>
          <a:p>
            <a:r>
              <a:rPr lang="en-US" baseline="0" dirty="0" smtClean="0"/>
              <a:t>Suzy Roy, NIH Library, Bethesda, MD</a:t>
            </a:r>
          </a:p>
          <a:p>
            <a:r>
              <a:rPr lang="en-US" baseline="0" dirty="0" smtClean="0"/>
              <a:t>Jessi Van Der Volgen, Spencer S. </a:t>
            </a:r>
            <a:r>
              <a:rPr lang="en-US" baseline="0" dirty="0" err="1" smtClean="0"/>
              <a:t>Eccles</a:t>
            </a:r>
            <a:r>
              <a:rPr lang="en-US" baseline="0" dirty="0" smtClean="0"/>
              <a:t> Health Sciences Library, University of Utah, Salt Lake City, UT</a:t>
            </a:r>
            <a:endParaRPr lang="en-US" dirty="0"/>
          </a:p>
        </p:txBody>
      </p:sp>
      <p:sp>
        <p:nvSpPr>
          <p:cNvPr id="4" name="Slide Number Placeholder 3"/>
          <p:cNvSpPr>
            <a:spLocks noGrp="1"/>
          </p:cNvSpPr>
          <p:nvPr>
            <p:ph type="sldNum" sz="quarter" idx="10"/>
          </p:nvPr>
        </p:nvSpPr>
        <p:spPr/>
        <p:txBody>
          <a:bodyPr/>
          <a:lstStyle/>
          <a:p>
            <a:fld id="{73F781E4-4E6A-4D6B-B0B0-84F79901741A}" type="slidenum">
              <a:rPr lang="en-US" smtClean="0"/>
              <a:t>3</a:t>
            </a:fld>
            <a:endParaRPr lang="en-US"/>
          </a:p>
        </p:txBody>
      </p:sp>
    </p:spTree>
    <p:extLst>
      <p:ext uri="{BB962C8B-B14F-4D97-AF65-F5344CB8AC3E}">
        <p14:creationId xmlns:p14="http://schemas.microsoft.com/office/powerpoint/2010/main" val="1055499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252">
              <a:defRPr/>
            </a:pPr>
            <a:r>
              <a:rPr lang="en-US" dirty="0" smtClean="0">
                <a:latin typeface="Arial" pitchFamily="34" charset="0"/>
                <a:cs typeface="Arial" pitchFamily="34" charset="0"/>
              </a:rPr>
              <a:t>The dates reflect when these designs</a:t>
            </a:r>
            <a:r>
              <a:rPr lang="en-US" baseline="0" dirty="0" smtClean="0">
                <a:latin typeface="Arial" pitchFamily="34" charset="0"/>
                <a:cs typeface="Arial" pitchFamily="34" charset="0"/>
              </a:rPr>
              <a:t> debuted</a:t>
            </a:r>
            <a:r>
              <a:rPr lang="en-US" baseline="0" smtClean="0">
                <a:latin typeface="Arial" pitchFamily="34" charset="0"/>
                <a:cs typeface="Arial" pitchFamily="34" charset="0"/>
              </a:rPr>
              <a:t>. </a:t>
            </a:r>
          </a:p>
          <a:p>
            <a:pPr defTabSz="897252">
              <a:defRPr/>
            </a:pPr>
            <a:endParaRPr lang="en-US" baseline="0" dirty="0" smtClean="0">
              <a:latin typeface="Arial" pitchFamily="34" charset="0"/>
              <a:cs typeface="Arial" pitchFamily="34" charset="0"/>
            </a:endParaRPr>
          </a:p>
          <a:p>
            <a:pPr defTabSz="897252">
              <a:defRPr/>
            </a:pPr>
            <a:r>
              <a:rPr lang="en-US" baseline="0" dirty="0" smtClean="0">
                <a:latin typeface="Arial" pitchFamily="34" charset="0"/>
                <a:cs typeface="Arial" pitchFamily="34" charset="0"/>
              </a:rPr>
              <a:t>Note the September 2002 design, in the lower right corner, is the debut of MedlinePlus en espa</a:t>
            </a:r>
            <a:r>
              <a:rPr lang="en-US" dirty="0" smtClean="0"/>
              <a:t>ñ</a:t>
            </a:r>
            <a:r>
              <a:rPr lang="en-US" baseline="0" dirty="0" smtClean="0">
                <a:latin typeface="Arial" pitchFamily="34" charset="0"/>
                <a:cs typeface="Arial" pitchFamily="34" charset="0"/>
              </a:rPr>
              <a:t>ol.</a:t>
            </a:r>
            <a:endParaRPr lang="en-US" u="none"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4AA562-46BA-464B-8107-BF91E5912F2F}" type="slidenum">
              <a:rPr lang="en-US" smtClean="0"/>
              <a:pPr/>
              <a:t>26</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feature that might be of particular interest</a:t>
            </a:r>
            <a:r>
              <a:rPr lang="en-US" baseline="0" dirty="0" smtClean="0"/>
              <a:t> to this international gathering is the MedlinePlus collection of health information in multiple languages, which you can get to from the M+ homepage, as shown here on this slide.</a:t>
            </a:r>
            <a:endParaRPr lang="en-US" dirty="0"/>
          </a:p>
        </p:txBody>
      </p:sp>
      <p:sp>
        <p:nvSpPr>
          <p:cNvPr id="4" name="Slide Number Placeholder 3"/>
          <p:cNvSpPr>
            <a:spLocks noGrp="1"/>
          </p:cNvSpPr>
          <p:nvPr>
            <p:ph type="sldNum" sz="quarter" idx="10"/>
          </p:nvPr>
        </p:nvSpPr>
        <p:spPr/>
        <p:txBody>
          <a:bodyPr/>
          <a:lstStyle/>
          <a:p>
            <a:fld id="{73F781E4-4E6A-4D6B-B0B0-84F79901741A}" type="slidenum">
              <a:rPr lang="en-US" smtClean="0"/>
              <a:t>27</a:t>
            </a:fld>
            <a:endParaRPr lang="en-US"/>
          </a:p>
        </p:txBody>
      </p:sp>
    </p:spTree>
    <p:extLst>
      <p:ext uri="{BB962C8B-B14F-4D97-AF65-F5344CB8AC3E}">
        <p14:creationId xmlns:p14="http://schemas.microsoft.com/office/powerpoint/2010/main" val="3875643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 multiple</a:t>
            </a:r>
            <a:r>
              <a:rPr lang="en-US" baseline="0" dirty="0" smtClean="0"/>
              <a:t> languages collection links to over 3,000 documents produced by vetted organizations in almost 50 languages covering nearly 300 topics</a:t>
            </a:r>
            <a:endParaRPr lang="en-US" dirty="0"/>
          </a:p>
        </p:txBody>
      </p:sp>
      <p:sp>
        <p:nvSpPr>
          <p:cNvPr id="4" name="Slide Number Placeholder 3"/>
          <p:cNvSpPr>
            <a:spLocks noGrp="1"/>
          </p:cNvSpPr>
          <p:nvPr>
            <p:ph type="sldNum" sz="quarter" idx="10"/>
          </p:nvPr>
        </p:nvSpPr>
        <p:spPr/>
        <p:txBody>
          <a:bodyPr/>
          <a:lstStyle/>
          <a:p>
            <a:fld id="{73F781E4-4E6A-4D6B-B0B0-84F79901741A}" type="slidenum">
              <a:rPr lang="en-US" smtClean="0"/>
              <a:t>28</a:t>
            </a:fld>
            <a:endParaRPr lang="en-US"/>
          </a:p>
        </p:txBody>
      </p:sp>
    </p:spTree>
    <p:extLst>
      <p:ext uri="{BB962C8B-B14F-4D97-AF65-F5344CB8AC3E}">
        <p14:creationId xmlns:p14="http://schemas.microsoft.com/office/powerpoint/2010/main" val="3395800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examples of the languages and topics covered in the collection.</a:t>
            </a:r>
          </a:p>
          <a:p>
            <a:endParaRPr lang="en-US" dirty="0" smtClean="0"/>
          </a:p>
          <a:p>
            <a:r>
              <a:rPr lang="en-US" dirty="0" smtClean="0"/>
              <a:t>This content is written</a:t>
            </a:r>
            <a:r>
              <a:rPr lang="en-US" baseline="0" dirty="0" smtClean="0"/>
              <a:t> for a U.S. audience and contains information specific to U.S. medications and practice guidelines.  It’s of great use to healthcare providers &amp; information intermediaries, because we link to the document in the language, such as Italian, and its equivalent in English as well.</a:t>
            </a:r>
            <a:endParaRPr lang="en-US" dirty="0"/>
          </a:p>
        </p:txBody>
      </p:sp>
      <p:sp>
        <p:nvSpPr>
          <p:cNvPr id="4" name="Slide Number Placeholder 3"/>
          <p:cNvSpPr>
            <a:spLocks noGrp="1"/>
          </p:cNvSpPr>
          <p:nvPr>
            <p:ph type="sldNum" sz="quarter" idx="10"/>
          </p:nvPr>
        </p:nvSpPr>
        <p:spPr/>
        <p:txBody>
          <a:bodyPr/>
          <a:lstStyle/>
          <a:p>
            <a:fld id="{73F781E4-4E6A-4D6B-B0B0-84F79901741A}" type="slidenum">
              <a:rPr lang="en-US" smtClean="0"/>
              <a:t>29</a:t>
            </a:fld>
            <a:endParaRPr lang="en-US"/>
          </a:p>
        </p:txBody>
      </p:sp>
    </p:spTree>
    <p:extLst>
      <p:ext uri="{BB962C8B-B14F-4D97-AF65-F5344CB8AC3E}">
        <p14:creationId xmlns:p14="http://schemas.microsoft.com/office/powerpoint/2010/main" val="3419960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 content on MedlinePlus is written</a:t>
            </a:r>
            <a:r>
              <a:rPr lang="en-US" baseline="0" dirty="0" smtClean="0"/>
              <a:t> for a U.S. audience, we do get visitors from all over the world.  This pie chart shows visits from around the world to MedlinePlus pages for the last quarter of FY12.</a:t>
            </a:r>
          </a:p>
          <a:p>
            <a:endParaRPr lang="en-US" baseline="0" dirty="0" smtClean="0"/>
          </a:p>
          <a:p>
            <a:r>
              <a:rPr lang="en-US" baseline="0" dirty="0" smtClean="0"/>
              <a:t>The “other” slice of the pie is comprised of over 200 different countries &amp; territories</a:t>
            </a:r>
          </a:p>
          <a:p>
            <a:endParaRPr lang="en-US" baseline="0" dirty="0" smtClean="0"/>
          </a:p>
          <a:p>
            <a:r>
              <a:rPr lang="en-US" baseline="0" dirty="0" smtClean="0"/>
              <a:t>Visits to </a:t>
            </a:r>
            <a:r>
              <a:rPr lang="en-US" baseline="0" dirty="0" err="1" smtClean="0"/>
              <a:t>MedlinePlus</a:t>
            </a:r>
            <a:r>
              <a:rPr lang="en-US" baseline="0" dirty="0" smtClean="0"/>
              <a:t> by Country</a:t>
            </a:r>
          </a:p>
          <a:p>
            <a:r>
              <a:rPr lang="en-US" baseline="0" dirty="0" smtClean="0"/>
              <a:t>U.S. = 37%</a:t>
            </a:r>
          </a:p>
          <a:p>
            <a:r>
              <a:rPr lang="en-US" baseline="0" dirty="0" smtClean="0"/>
              <a:t>Mexico = 12%</a:t>
            </a:r>
          </a:p>
          <a:p>
            <a:r>
              <a:rPr lang="en-US" baseline="0" dirty="0" smtClean="0"/>
              <a:t>Spain = 6%</a:t>
            </a:r>
          </a:p>
          <a:p>
            <a:r>
              <a:rPr lang="en-US" baseline="0" dirty="0" smtClean="0"/>
              <a:t>U.K. = 4%</a:t>
            </a:r>
          </a:p>
          <a:p>
            <a:r>
              <a:rPr lang="en-US" baseline="0" dirty="0" smtClean="0"/>
              <a:t>Columbia = 4%</a:t>
            </a:r>
          </a:p>
          <a:p>
            <a:r>
              <a:rPr lang="en-US" baseline="0" dirty="0" smtClean="0"/>
              <a:t>Canada = 4%</a:t>
            </a:r>
          </a:p>
          <a:p>
            <a:r>
              <a:rPr lang="en-US" baseline="0" dirty="0" smtClean="0"/>
              <a:t>Argentina = 4%</a:t>
            </a:r>
          </a:p>
          <a:p>
            <a:r>
              <a:rPr lang="en-US" baseline="0" dirty="0" smtClean="0"/>
              <a:t>Chile = 3%</a:t>
            </a:r>
          </a:p>
          <a:p>
            <a:r>
              <a:rPr lang="en-US" baseline="0" dirty="0" err="1" smtClean="0"/>
              <a:t>Uraguay</a:t>
            </a:r>
            <a:r>
              <a:rPr lang="en-US" baseline="0" dirty="0" smtClean="0"/>
              <a:t> = 2%</a:t>
            </a:r>
          </a:p>
          <a:p>
            <a:r>
              <a:rPr lang="en-US" baseline="0" dirty="0" smtClean="0"/>
              <a:t>Australia = 2%</a:t>
            </a:r>
          </a:p>
          <a:p>
            <a:r>
              <a:rPr lang="en-US" baseline="0" dirty="0" smtClean="0"/>
              <a:t>Other = 22%</a:t>
            </a:r>
          </a:p>
          <a:p>
            <a:endParaRPr lang="en-US" dirty="0"/>
          </a:p>
        </p:txBody>
      </p:sp>
      <p:sp>
        <p:nvSpPr>
          <p:cNvPr id="4" name="Slide Number Placeholder 3"/>
          <p:cNvSpPr>
            <a:spLocks noGrp="1"/>
          </p:cNvSpPr>
          <p:nvPr>
            <p:ph type="sldNum" sz="quarter" idx="10"/>
          </p:nvPr>
        </p:nvSpPr>
        <p:spPr/>
        <p:txBody>
          <a:bodyPr/>
          <a:lstStyle/>
          <a:p>
            <a:fld id="{73F781E4-4E6A-4D6B-B0B0-84F79901741A}" type="slidenum">
              <a:rPr lang="en-US" smtClean="0"/>
              <a:t>30</a:t>
            </a:fld>
            <a:endParaRPr lang="en-US"/>
          </a:p>
        </p:txBody>
      </p:sp>
    </p:spTree>
    <p:extLst>
      <p:ext uri="{BB962C8B-B14F-4D97-AF65-F5344CB8AC3E}">
        <p14:creationId xmlns:p14="http://schemas.microsoft.com/office/powerpoint/2010/main" val="2459691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Twitter</a:t>
            </a:r>
          </a:p>
          <a:p>
            <a:r>
              <a:rPr lang="en-US" dirty="0" smtClean="0"/>
              <a:t>&gt;50,000 @MedlinePlus</a:t>
            </a:r>
            <a:r>
              <a:rPr lang="en-US" baseline="0" dirty="0" smtClean="0"/>
              <a:t> followers at the end of March (14% growth from the previous quarter and 61% growth from the same time the previous year)</a:t>
            </a:r>
          </a:p>
          <a:p>
            <a:r>
              <a:rPr lang="en-US" baseline="0" dirty="0" smtClean="0"/>
              <a:t>&gt;almost 9,000 @</a:t>
            </a:r>
            <a:r>
              <a:rPr lang="en-US" baseline="0" dirty="0" err="1" smtClean="0"/>
              <a:t>MedlinePlusEsp</a:t>
            </a:r>
            <a:r>
              <a:rPr lang="en-US" baseline="0" dirty="0" smtClean="0"/>
              <a:t> followers at the end of March (Spanish language tweets) (33% growth from the previous quarter and 446% growth from the same time last year)</a:t>
            </a:r>
          </a:p>
          <a:p>
            <a:endParaRPr lang="en-US" baseline="0" dirty="0" smtClean="0"/>
          </a:p>
          <a:p>
            <a:r>
              <a:rPr lang="en-US" baseline="0" dirty="0" smtClean="0"/>
              <a:t>Chart:</a:t>
            </a:r>
          </a:p>
          <a:p>
            <a:r>
              <a:rPr lang="en-US" baseline="0" dirty="0" smtClean="0"/>
              <a:t>@</a:t>
            </a:r>
            <a:r>
              <a:rPr lang="en-US" baseline="0" dirty="0" err="1" smtClean="0"/>
              <a:t>MedlinePlus</a:t>
            </a:r>
            <a:r>
              <a:rPr lang="en-US" baseline="0" dirty="0" smtClean="0"/>
              <a:t> Followers</a:t>
            </a:r>
          </a:p>
          <a:p>
            <a:r>
              <a:rPr lang="en-US" baseline="0" dirty="0" smtClean="0"/>
              <a:t>X axis = number of followers</a:t>
            </a:r>
          </a:p>
          <a:p>
            <a:r>
              <a:rPr lang="en-US" baseline="0" dirty="0" smtClean="0"/>
              <a:t>Y axis = date</a:t>
            </a:r>
          </a:p>
          <a:p>
            <a:r>
              <a:rPr lang="en-US" baseline="0" dirty="0" smtClean="0"/>
              <a:t>December 2009 = 1,000</a:t>
            </a:r>
          </a:p>
          <a:p>
            <a:r>
              <a:rPr lang="en-US" baseline="0" dirty="0" smtClean="0"/>
              <a:t>April 2010 = 1,200</a:t>
            </a:r>
          </a:p>
          <a:p>
            <a:r>
              <a:rPr lang="en-US" baseline="0" dirty="0" smtClean="0"/>
              <a:t>August 2010 = 3,000</a:t>
            </a:r>
          </a:p>
          <a:p>
            <a:r>
              <a:rPr lang="en-US" baseline="0" dirty="0" smtClean="0"/>
              <a:t>December 2010 = 7,500</a:t>
            </a:r>
          </a:p>
          <a:p>
            <a:r>
              <a:rPr lang="en-US" baseline="0" dirty="0" smtClean="0"/>
              <a:t>April 2011 = 10,000</a:t>
            </a:r>
          </a:p>
          <a:p>
            <a:r>
              <a:rPr lang="en-US" baseline="0" dirty="0" smtClean="0"/>
              <a:t>August 2011 = 15,000</a:t>
            </a:r>
          </a:p>
          <a:p>
            <a:r>
              <a:rPr lang="en-US" baseline="0" dirty="0" smtClean="0"/>
              <a:t>December 2011  30,000</a:t>
            </a:r>
          </a:p>
          <a:p>
            <a:r>
              <a:rPr lang="en-US" baseline="0" dirty="0" smtClean="0"/>
              <a:t>April 2012 = 35,000</a:t>
            </a:r>
          </a:p>
          <a:p>
            <a:r>
              <a:rPr lang="en-US" baseline="0" dirty="0" smtClean="0"/>
              <a:t>August 2012 = 40,000</a:t>
            </a:r>
          </a:p>
          <a:p>
            <a:r>
              <a:rPr lang="en-US" baseline="0" dirty="0" smtClean="0"/>
              <a:t>December 2012 = 50,000</a:t>
            </a:r>
          </a:p>
          <a:p>
            <a:endParaRPr lang="en-US" baseline="0" dirty="0" smtClean="0"/>
          </a:p>
          <a:p>
            <a:r>
              <a:rPr lang="en-US" baseline="0" dirty="0" smtClean="0"/>
              <a:t>Chart:</a:t>
            </a:r>
          </a:p>
          <a:p>
            <a:r>
              <a:rPr lang="en-US" baseline="0" dirty="0" smtClean="0"/>
              <a:t>@</a:t>
            </a:r>
            <a:r>
              <a:rPr lang="en-US" baseline="0" dirty="0" err="1" smtClean="0"/>
              <a:t>MedlinePlusEsp</a:t>
            </a:r>
            <a:r>
              <a:rPr lang="en-US" baseline="0" dirty="0" smtClean="0"/>
              <a:t> Followers</a:t>
            </a:r>
          </a:p>
          <a:p>
            <a:r>
              <a:rPr lang="en-US" baseline="0" dirty="0" smtClean="0"/>
              <a:t>X axis = number of followers</a:t>
            </a:r>
          </a:p>
          <a:p>
            <a:r>
              <a:rPr lang="en-US" baseline="0" dirty="0" smtClean="0"/>
              <a:t>Y axis = date</a:t>
            </a:r>
          </a:p>
          <a:p>
            <a:r>
              <a:rPr lang="en-US" baseline="0" dirty="0" smtClean="0"/>
              <a:t>November 2011 = 250</a:t>
            </a:r>
          </a:p>
          <a:p>
            <a:r>
              <a:rPr lang="en-US" baseline="0" dirty="0" smtClean="0"/>
              <a:t>January 2012 = 500</a:t>
            </a:r>
          </a:p>
          <a:p>
            <a:r>
              <a:rPr lang="en-US" baseline="0" dirty="0" smtClean="0"/>
              <a:t>March 2012 = 1,750</a:t>
            </a:r>
          </a:p>
          <a:p>
            <a:r>
              <a:rPr lang="en-US" baseline="0" dirty="0" smtClean="0"/>
              <a:t>May 2012 = 2,500</a:t>
            </a:r>
          </a:p>
          <a:p>
            <a:r>
              <a:rPr lang="en-US" baseline="0" dirty="0" smtClean="0"/>
              <a:t>July 2012 = 3,000</a:t>
            </a:r>
          </a:p>
          <a:p>
            <a:r>
              <a:rPr lang="en-US" baseline="0" dirty="0" smtClean="0"/>
              <a:t>September 2012 = 4,500</a:t>
            </a:r>
          </a:p>
          <a:p>
            <a:r>
              <a:rPr lang="en-US" baseline="0" dirty="0" smtClean="0"/>
              <a:t>November 2012 = 6,000</a:t>
            </a:r>
          </a:p>
          <a:p>
            <a:r>
              <a:rPr lang="en-US" baseline="0" dirty="0" smtClean="0"/>
              <a:t>January 2013 = 8,000</a:t>
            </a:r>
          </a:p>
          <a:p>
            <a:r>
              <a:rPr lang="en-US" baseline="0" dirty="0" smtClean="0"/>
              <a:t>March 2013 = 9,000</a:t>
            </a:r>
            <a:endParaRPr lang="en-US" dirty="0"/>
          </a:p>
        </p:txBody>
      </p:sp>
      <p:sp>
        <p:nvSpPr>
          <p:cNvPr id="4" name="Slide Number Placeholder 3"/>
          <p:cNvSpPr>
            <a:spLocks noGrp="1"/>
          </p:cNvSpPr>
          <p:nvPr>
            <p:ph type="sldNum" sz="quarter" idx="10"/>
          </p:nvPr>
        </p:nvSpPr>
        <p:spPr/>
        <p:txBody>
          <a:bodyPr/>
          <a:lstStyle/>
          <a:p>
            <a:fld id="{73F781E4-4E6A-4D6B-B0B0-84F79901741A}" type="slidenum">
              <a:rPr lang="en-US" smtClean="0"/>
              <a:t>31</a:t>
            </a:fld>
            <a:endParaRPr lang="en-US"/>
          </a:p>
        </p:txBody>
      </p:sp>
    </p:spTree>
    <p:extLst>
      <p:ext uri="{BB962C8B-B14F-4D97-AF65-F5344CB8AC3E}">
        <p14:creationId xmlns:p14="http://schemas.microsoft.com/office/powerpoint/2010/main" val="19071877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always, please continue to send us your questions and comments.</a:t>
            </a:r>
            <a:r>
              <a:rPr lang="en-US" baseline="0" dirty="0" smtClean="0"/>
              <a:t>  Your feedback is vital to helping us continuously improve MedlinePlus and to its success.  We thank you for all of your wise feedback of the years and hope you’ll keep it coming.</a:t>
            </a:r>
            <a:endParaRPr lang="en-US" dirty="0"/>
          </a:p>
        </p:txBody>
      </p:sp>
      <p:sp>
        <p:nvSpPr>
          <p:cNvPr id="4" name="Slide Number Placeholder 3"/>
          <p:cNvSpPr>
            <a:spLocks noGrp="1"/>
          </p:cNvSpPr>
          <p:nvPr>
            <p:ph type="sldNum" sz="quarter" idx="10"/>
          </p:nvPr>
        </p:nvSpPr>
        <p:spPr/>
        <p:txBody>
          <a:bodyPr/>
          <a:lstStyle/>
          <a:p>
            <a:fld id="{73F781E4-4E6A-4D6B-B0B0-84F79901741A}" type="slidenum">
              <a:rPr lang="en-US" smtClean="0"/>
              <a:t>32</a:t>
            </a:fld>
            <a:endParaRPr lang="en-US"/>
          </a:p>
        </p:txBody>
      </p:sp>
    </p:spTree>
    <p:extLst>
      <p:ext uri="{BB962C8B-B14F-4D97-AF65-F5344CB8AC3E}">
        <p14:creationId xmlns:p14="http://schemas.microsoft.com/office/powerpoint/2010/main" val="38756434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as you’ve heard from us before, we are also still providing MedlinePlus content</a:t>
            </a:r>
            <a:r>
              <a:rPr lang="en-US" baseline="0" dirty="0" smtClean="0"/>
              <a:t> to mobile users in both English &amp; Spanish</a:t>
            </a:r>
            <a:endParaRPr lang="en-US" dirty="0"/>
          </a:p>
        </p:txBody>
      </p:sp>
      <p:sp>
        <p:nvSpPr>
          <p:cNvPr id="4" name="Slide Number Placeholder 3"/>
          <p:cNvSpPr>
            <a:spLocks noGrp="1"/>
          </p:cNvSpPr>
          <p:nvPr>
            <p:ph type="sldNum" sz="quarter" idx="10"/>
          </p:nvPr>
        </p:nvSpPr>
        <p:spPr/>
        <p:txBody>
          <a:bodyPr/>
          <a:lstStyle/>
          <a:p>
            <a:fld id="{73F781E4-4E6A-4D6B-B0B0-84F79901741A}" type="slidenum">
              <a:rPr lang="en-US" smtClean="0"/>
              <a:t>33</a:t>
            </a:fld>
            <a:endParaRPr lang="en-US"/>
          </a:p>
        </p:txBody>
      </p:sp>
    </p:spTree>
    <p:extLst>
      <p:ext uri="{BB962C8B-B14F-4D97-AF65-F5344CB8AC3E}">
        <p14:creationId xmlns:p14="http://schemas.microsoft.com/office/powerpoint/2010/main" val="36943405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eaLnBrk="0" fontAlgn="base" hangingPunct="0">
              <a:spcBef>
                <a:spcPct val="30000"/>
              </a:spcBef>
              <a:spcAft>
                <a:spcPct val="0"/>
              </a:spcAft>
              <a:defRPr/>
            </a:pPr>
            <a:r>
              <a:rPr lang="en-US" dirty="0" smtClean="0"/>
              <a:t>In November 2011 we started a 12-month evaluation of MedlinePlus mobile</a:t>
            </a:r>
            <a:r>
              <a:rPr lang="en-US" baseline="0" dirty="0" smtClean="0"/>
              <a:t> because we wanted to make sure that we were providing the best service we can to get MedlinePlus content into the hands of mobile users, so they can find reliable health information on the go.</a:t>
            </a:r>
          </a:p>
          <a:p>
            <a:pPr defTabSz="897301" eaLnBrk="0" fontAlgn="base" hangingPunct="0">
              <a:spcBef>
                <a:spcPct val="30000"/>
              </a:spcBef>
              <a:spcAft>
                <a:spcPct val="0"/>
              </a:spcAft>
              <a:defRPr/>
            </a:pPr>
            <a:endParaRPr lang="en-US" baseline="0" dirty="0" smtClean="0"/>
          </a:p>
          <a:p>
            <a:pPr defTabSz="897301" eaLnBrk="0" fontAlgn="base" hangingPunct="0">
              <a:spcBef>
                <a:spcPct val="30000"/>
              </a:spcBef>
              <a:spcAft>
                <a:spcPct val="0"/>
              </a:spcAft>
              <a:defRPr/>
            </a:pPr>
            <a:endParaRPr lang="en-US" baseline="0" dirty="0" smtClean="0"/>
          </a:p>
          <a:p>
            <a:pPr defTabSz="897301" eaLnBrk="0" fontAlgn="base" hangingPunct="0">
              <a:spcBef>
                <a:spcPct val="30000"/>
              </a:spcBef>
              <a:spcAft>
                <a:spcPct val="0"/>
              </a:spcAft>
              <a:defRPr/>
            </a:pPr>
            <a:endParaRPr lang="en-US" baseline="0" dirty="0" smtClean="0"/>
          </a:p>
          <a:p>
            <a:pPr defTabSz="897301" eaLnBrk="0" fontAlgn="base" hangingPunct="0">
              <a:spcBef>
                <a:spcPct val="30000"/>
              </a:spcBef>
              <a:spcAft>
                <a:spcPct val="0"/>
              </a:spcAft>
              <a:defRPr/>
            </a:pPr>
            <a:r>
              <a:rPr lang="en-US" baseline="0" dirty="0" smtClean="0"/>
              <a:t>In order to figure out how to provide this excellent service, our study was centered around 3 questions:</a:t>
            </a:r>
          </a:p>
          <a:p>
            <a:pPr marL="224325" indent="-224325">
              <a:buFont typeface="+mj-lt"/>
              <a:buAutoNum type="arabicPeriod"/>
            </a:pPr>
            <a:r>
              <a:rPr lang="en-US" dirty="0" smtClean="0"/>
              <a:t>Who is using MedlinePlus Mobile?</a:t>
            </a:r>
          </a:p>
          <a:p>
            <a:pPr marL="224325" indent="-224325">
              <a:buFont typeface="+mj-lt"/>
              <a:buAutoNum type="arabicPeriod"/>
            </a:pPr>
            <a:r>
              <a:rPr lang="en-US" dirty="0" smtClean="0"/>
              <a:t>How are they using MedlinePlus Mobile?</a:t>
            </a:r>
          </a:p>
          <a:p>
            <a:pPr marL="224325" indent="-224325">
              <a:buFont typeface="+mj-lt"/>
              <a:buAutoNum type="arabicPeriod"/>
            </a:pPr>
            <a:r>
              <a:rPr lang="en-US" dirty="0" smtClean="0"/>
              <a:t>Are they satisfied with their visit to MedlinePlus Mobile?</a:t>
            </a:r>
          </a:p>
          <a:p>
            <a:pPr marL="224325" indent="-224325">
              <a:buFont typeface="+mj-lt"/>
              <a:buAutoNum type="arabicPeriod"/>
            </a:pPr>
            <a:endParaRPr lang="en-US" dirty="0" smtClean="0"/>
          </a:p>
          <a:p>
            <a:r>
              <a:rPr lang="en-US" baseline="0" dirty="0" smtClean="0"/>
              <a:t>we also looked at overview data for use of the mobile site and mobile use of the full site</a:t>
            </a:r>
            <a:endParaRPr lang="en-US" dirty="0" smtClean="0"/>
          </a:p>
          <a:p>
            <a:endParaRPr lang="en-US" dirty="0" smtClean="0"/>
          </a:p>
          <a:p>
            <a:r>
              <a:rPr lang="en-US" dirty="0" smtClean="0"/>
              <a:t>For each of these questions, we have several data points.</a:t>
            </a:r>
          </a:p>
          <a:p>
            <a:pPr defTabSz="897301" eaLnBrk="0" fontAlgn="base" hangingPunct="0">
              <a:spcBef>
                <a:spcPct val="30000"/>
              </a:spcBef>
              <a:spcAft>
                <a:spcPct val="0"/>
              </a:spcAft>
              <a:defRPr/>
            </a:pPr>
            <a:r>
              <a:rPr lang="en-US" baseline="0" dirty="0" smtClean="0"/>
              <a:t>And the data points come from a variety of sources.</a:t>
            </a:r>
          </a:p>
          <a:p>
            <a:pPr defTabSz="897301" eaLnBrk="0" fontAlgn="base" hangingPunct="0">
              <a:spcBef>
                <a:spcPct val="30000"/>
              </a:spcBef>
              <a:spcAft>
                <a:spcPct val="0"/>
              </a:spcAft>
              <a:defRPr/>
            </a:pPr>
            <a:endParaRPr lang="en-US" baseline="0" dirty="0" smtClean="0"/>
          </a:p>
          <a:p>
            <a:pPr defTabSz="897301" eaLnBrk="0" fontAlgn="base" hangingPunct="0">
              <a:spcBef>
                <a:spcPct val="30000"/>
              </a:spcBef>
              <a:spcAft>
                <a:spcPct val="0"/>
              </a:spcAft>
              <a:defRPr/>
            </a:pPr>
            <a:r>
              <a:rPr lang="en-US" dirty="0" smtClean="0"/>
              <a:t>For this evaluation, we did in-depth analysis of Web analytics data, a user satisfaction survey, and usability testing.</a:t>
            </a:r>
          </a:p>
          <a:p>
            <a:pPr defTabSz="897301" eaLnBrk="0" fontAlgn="base" hangingPunct="0">
              <a:spcBef>
                <a:spcPct val="30000"/>
              </a:spcBef>
              <a:spcAft>
                <a:spcPct val="0"/>
              </a:spcAft>
              <a:defRPr/>
            </a:pPr>
            <a:endParaRPr lang="en-US" dirty="0" smtClean="0"/>
          </a:p>
          <a:p>
            <a:pPr defTabSz="897301" eaLnBrk="0" fontAlgn="base" hangingPunct="0">
              <a:spcBef>
                <a:spcPct val="30000"/>
              </a:spcBef>
              <a:spcAft>
                <a:spcPct val="0"/>
              </a:spcAft>
              <a:defRPr/>
            </a:pPr>
            <a:r>
              <a:rPr lang="en-US" dirty="0" smtClean="0"/>
              <a:t>For the Web analytics,</a:t>
            </a:r>
            <a:r>
              <a:rPr lang="en-US" baseline="0" dirty="0" smtClean="0"/>
              <a:t> we collected data from </a:t>
            </a:r>
            <a:r>
              <a:rPr lang="en-US" baseline="0" dirty="0" err="1" smtClean="0"/>
              <a:t>WebTrends</a:t>
            </a:r>
            <a:r>
              <a:rPr lang="en-US" baseline="0" dirty="0" smtClean="0"/>
              <a:t>, which is NLM’s enterprise solution for Web analytics, and from Google Analytics, which, as you may know, is a free solution.</a:t>
            </a:r>
          </a:p>
          <a:p>
            <a:pPr defTabSz="897301" eaLnBrk="0" fontAlgn="base" hangingPunct="0">
              <a:spcBef>
                <a:spcPct val="30000"/>
              </a:spcBef>
              <a:spcAft>
                <a:spcPct val="0"/>
              </a:spcAft>
              <a:defRPr/>
            </a:pPr>
            <a:endParaRPr lang="en-US" baseline="0" dirty="0" smtClean="0"/>
          </a:p>
          <a:p>
            <a:pPr defTabSz="897301" eaLnBrk="0" fontAlgn="base" hangingPunct="0">
              <a:spcBef>
                <a:spcPct val="30000"/>
              </a:spcBef>
              <a:spcAft>
                <a:spcPct val="0"/>
              </a:spcAft>
              <a:defRPr/>
            </a:pPr>
            <a:r>
              <a:rPr lang="en-US" baseline="0" dirty="0" smtClean="0"/>
              <a:t>For the user satisfaction survey, we used a mobile-optimized version of the American Customer Satisfaction Index, or ACSI, survey in both English and Spanish.  This is the same survey tool that we use on the full MedlinePlus site and on other NLM sites.  Thank you to all of you who responded to our survey.  Your feedback, as always, was extremely helpful.</a:t>
            </a:r>
          </a:p>
          <a:p>
            <a:pPr defTabSz="897301" eaLnBrk="0" fontAlgn="base" hangingPunct="0">
              <a:spcBef>
                <a:spcPct val="30000"/>
              </a:spcBef>
              <a:spcAft>
                <a:spcPct val="0"/>
              </a:spcAft>
              <a:defRPr/>
            </a:pPr>
            <a:endParaRPr lang="en-US" baseline="0" dirty="0" smtClean="0"/>
          </a:p>
          <a:p>
            <a:pPr defTabSz="897301" eaLnBrk="0" fontAlgn="base" hangingPunct="0">
              <a:spcBef>
                <a:spcPct val="30000"/>
              </a:spcBef>
              <a:spcAft>
                <a:spcPct val="0"/>
              </a:spcAft>
              <a:defRPr/>
            </a:pPr>
            <a:r>
              <a:rPr lang="en-US" baseline="0" dirty="0" smtClean="0"/>
              <a:t>We also conducted a</a:t>
            </a:r>
            <a:r>
              <a:rPr lang="en-US" dirty="0" smtClean="0"/>
              <a:t> usability lab test </a:t>
            </a:r>
            <a:r>
              <a:rPr lang="en-US" baseline="0" dirty="0" smtClean="0"/>
              <a:t>in February through a program which provides usability lab tests for federal government websites.</a:t>
            </a:r>
          </a:p>
          <a:p>
            <a:pPr defTabSz="897301" eaLnBrk="0" fontAlgn="base" hangingPunct="0">
              <a:spcBef>
                <a:spcPct val="30000"/>
              </a:spcBef>
              <a:spcAft>
                <a:spcPct val="0"/>
              </a:spcAft>
              <a:defRPr/>
            </a:pPr>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pPr>
              <a:defRPr/>
            </a:pPr>
            <a:fld id="{1F723FA8-6993-4FAD-8DE7-7E3673DF7CE4}" type="slidenum">
              <a:rPr lang="en-US" smtClean="0"/>
              <a:pPr>
                <a:defRPr/>
              </a:pPr>
              <a:t>34</a:t>
            </a:fld>
            <a:endParaRPr lang="en-US" dirty="0"/>
          </a:p>
        </p:txBody>
      </p:sp>
    </p:spTree>
    <p:extLst>
      <p:ext uri="{BB962C8B-B14F-4D97-AF65-F5344CB8AC3E}">
        <p14:creationId xmlns:p14="http://schemas.microsoft.com/office/powerpoint/2010/main" val="16410415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learned</a:t>
            </a:r>
            <a:r>
              <a:rPr lang="en-US" baseline="0" dirty="0" smtClean="0"/>
              <a:t> a lot from phase 1 of the M+ mobile evaluation.</a:t>
            </a:r>
          </a:p>
          <a:p>
            <a:endParaRPr lang="en-US" baseline="0" dirty="0" smtClean="0"/>
          </a:p>
          <a:p>
            <a:r>
              <a:rPr lang="en-US" baseline="0" dirty="0" smtClean="0"/>
              <a:t>Like, who is using the site</a:t>
            </a:r>
          </a:p>
          <a:p>
            <a:endParaRPr lang="en-US" baseline="0" dirty="0" smtClean="0"/>
          </a:p>
          <a:p>
            <a:r>
              <a:rPr lang="en-US" baseline="0" dirty="0" smtClean="0"/>
              <a:t>Roughly 50/50 men &amp; women</a:t>
            </a:r>
          </a:p>
          <a:p>
            <a:endParaRPr lang="en-US" baseline="0" dirty="0" smtClean="0"/>
          </a:p>
          <a:p>
            <a:endParaRPr lang="en-US" baseline="0" dirty="0" smtClean="0"/>
          </a:p>
          <a:p>
            <a:endParaRPr lang="en-US" dirty="0" smtClean="0"/>
          </a:p>
          <a:p>
            <a:endParaRPr lang="en-US" dirty="0" smtClean="0"/>
          </a:p>
          <a:p>
            <a:endParaRPr lang="en-US" dirty="0" smtClean="0"/>
          </a:p>
          <a:p>
            <a:r>
              <a:rPr lang="en-US" dirty="0" smtClean="0"/>
              <a:t>Data is from ACSI survey</a:t>
            </a:r>
          </a:p>
          <a:p>
            <a:r>
              <a:rPr lang="en-US" b="1" dirty="0" smtClean="0"/>
              <a:t>Gender, Nov 2011 - August 2012</a:t>
            </a:r>
          </a:p>
          <a:p>
            <a:r>
              <a:rPr lang="en-US" dirty="0" smtClean="0"/>
              <a:t>(n = 1,766 Span)  (n= 1,987 </a:t>
            </a:r>
            <a:r>
              <a:rPr lang="en-US" dirty="0" err="1" smtClean="0"/>
              <a:t>Eng</a:t>
            </a:r>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1F723FA8-6993-4FAD-8DE7-7E3673DF7CE4}" type="slidenum">
              <a:rPr lang="en-US" smtClean="0"/>
              <a:pPr>
                <a:defRPr/>
              </a:pPr>
              <a:t>35</a:t>
            </a:fld>
            <a:endParaRPr lang="en-US" dirty="0"/>
          </a:p>
        </p:txBody>
      </p:sp>
    </p:spTree>
    <p:extLst>
      <p:ext uri="{BB962C8B-B14F-4D97-AF65-F5344CB8AC3E}">
        <p14:creationId xmlns:p14="http://schemas.microsoft.com/office/powerpoint/2010/main" val="686086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MedPrint Home Page</a:t>
            </a:r>
            <a:r>
              <a:rPr lang="en-US" baseline="0" dirty="0" smtClean="0"/>
              <a:t> – if you forget the </a:t>
            </a:r>
            <a:r>
              <a:rPr lang="en-US" baseline="0" dirty="0" err="1" smtClean="0"/>
              <a:t>url</a:t>
            </a:r>
            <a:r>
              <a:rPr lang="en-US" baseline="0" dirty="0" smtClean="0"/>
              <a:t>, just type MedPrint into Google and it is the first hit.  A recently added </a:t>
            </a:r>
            <a:r>
              <a:rPr lang="en-US" baseline="0" smtClean="0"/>
              <a:t>feature is </a:t>
            </a:r>
            <a:r>
              <a:rPr lang="en-US" baseline="0" dirty="0" smtClean="0"/>
              <a:t>monthly reports on titles with commitments, and the remaining few titles with no commitments.</a:t>
            </a:r>
            <a:endParaRPr lang="en-US" dirty="0"/>
          </a:p>
        </p:txBody>
      </p:sp>
      <p:sp>
        <p:nvSpPr>
          <p:cNvPr id="4" name="Slide Number Placeholder 3"/>
          <p:cNvSpPr>
            <a:spLocks noGrp="1"/>
          </p:cNvSpPr>
          <p:nvPr>
            <p:ph type="sldNum" sz="quarter" idx="10"/>
          </p:nvPr>
        </p:nvSpPr>
        <p:spPr/>
        <p:txBody>
          <a:bodyPr/>
          <a:lstStyle/>
          <a:p>
            <a:fld id="{73F781E4-4E6A-4D6B-B0B0-84F79901741A}" type="slidenum">
              <a:rPr lang="en-US" smtClean="0"/>
              <a:t>6</a:t>
            </a:fld>
            <a:endParaRPr lang="en-US"/>
          </a:p>
        </p:txBody>
      </p:sp>
    </p:spTree>
    <p:extLst>
      <p:ext uri="{BB962C8B-B14F-4D97-AF65-F5344CB8AC3E}">
        <p14:creationId xmlns:p14="http://schemas.microsoft.com/office/powerpoint/2010/main" val="9040029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a variety</a:t>
            </a:r>
            <a:r>
              <a:rPr lang="en-US" baseline="0" dirty="0" smtClean="0"/>
              <a:t> of countries, with most visits from the U.S.</a:t>
            </a:r>
            <a:endParaRPr lang="en-US" dirty="0" smtClean="0"/>
          </a:p>
          <a:p>
            <a:endParaRPr lang="en-US" dirty="0" smtClean="0"/>
          </a:p>
          <a:p>
            <a:r>
              <a:rPr lang="en-US" dirty="0" smtClean="0"/>
              <a:t>Data here is August 2012</a:t>
            </a:r>
          </a:p>
          <a:p>
            <a:r>
              <a:rPr lang="en-US" dirty="0" smtClean="0"/>
              <a:t>Data here is from </a:t>
            </a:r>
            <a:r>
              <a:rPr lang="en-US" dirty="0" err="1" smtClean="0"/>
              <a:t>WebTrends</a:t>
            </a:r>
            <a:r>
              <a:rPr lang="en-US" dirty="0" smtClean="0"/>
              <a:t> log analysis</a:t>
            </a:r>
          </a:p>
          <a:p>
            <a:endParaRPr lang="en-US" dirty="0" smtClean="0"/>
          </a:p>
          <a:p>
            <a:r>
              <a:rPr lang="en-US" dirty="0" smtClean="0"/>
              <a:t>Country/Visits</a:t>
            </a:r>
            <a:r>
              <a:rPr lang="en-US" baseline="0" dirty="0" smtClean="0"/>
              <a:t> to Mobile English</a:t>
            </a:r>
          </a:p>
          <a:p>
            <a:r>
              <a:rPr lang="en-US" baseline="0" dirty="0" smtClean="0"/>
              <a:t>United States (</a:t>
            </a:r>
            <a:r>
              <a:rPr lang="en-US" baseline="0" dirty="0" err="1" smtClean="0"/>
              <a:t>incl</a:t>
            </a:r>
            <a:r>
              <a:rPr lang="en-US" baseline="0" dirty="0" smtClean="0"/>
              <a:t> Puerto Rico) = 60%</a:t>
            </a:r>
          </a:p>
          <a:p>
            <a:r>
              <a:rPr lang="en-US" baseline="0" dirty="0" smtClean="0"/>
              <a:t>Canada = 6%</a:t>
            </a:r>
          </a:p>
          <a:p>
            <a:r>
              <a:rPr lang="en-US" baseline="0" dirty="0" smtClean="0"/>
              <a:t>United Kingdom = 4%</a:t>
            </a:r>
          </a:p>
          <a:p>
            <a:r>
              <a:rPr lang="en-US" baseline="0" dirty="0" smtClean="0"/>
              <a:t>Netherlands = 4%</a:t>
            </a:r>
          </a:p>
          <a:p>
            <a:r>
              <a:rPr lang="en-US" baseline="0" dirty="0" smtClean="0"/>
              <a:t>Mexico = 3%</a:t>
            </a:r>
          </a:p>
          <a:p>
            <a:r>
              <a:rPr lang="en-US" baseline="0" dirty="0" smtClean="0"/>
              <a:t>Spain = 2%</a:t>
            </a:r>
          </a:p>
          <a:p>
            <a:r>
              <a:rPr lang="en-US" baseline="0" dirty="0" smtClean="0"/>
              <a:t>Australia = 2%</a:t>
            </a:r>
          </a:p>
          <a:p>
            <a:r>
              <a:rPr lang="en-US" baseline="0" dirty="0" smtClean="0"/>
              <a:t>India = 2%</a:t>
            </a:r>
          </a:p>
          <a:p>
            <a:r>
              <a:rPr lang="en-US" baseline="0" dirty="0" smtClean="0"/>
              <a:t>Unresolved = 1%</a:t>
            </a:r>
          </a:p>
          <a:p>
            <a:r>
              <a:rPr lang="en-US" baseline="0" dirty="0" smtClean="0"/>
              <a:t>All others = 16%</a:t>
            </a:r>
          </a:p>
          <a:p>
            <a:endParaRPr lang="en-US" dirty="0" smtClean="0"/>
          </a:p>
        </p:txBody>
      </p:sp>
      <p:sp>
        <p:nvSpPr>
          <p:cNvPr id="4" name="Slide Number Placeholder 3"/>
          <p:cNvSpPr>
            <a:spLocks noGrp="1"/>
          </p:cNvSpPr>
          <p:nvPr>
            <p:ph type="sldNum" sz="quarter" idx="10"/>
          </p:nvPr>
        </p:nvSpPr>
        <p:spPr/>
        <p:txBody>
          <a:bodyPr/>
          <a:lstStyle/>
          <a:p>
            <a:pPr>
              <a:defRPr/>
            </a:pPr>
            <a:fld id="{1F723FA8-6993-4FAD-8DE7-7E3673DF7CE4}" type="slidenum">
              <a:rPr lang="en-US" smtClean="0"/>
              <a:pPr>
                <a:defRPr/>
              </a:pPr>
              <a:t>36</a:t>
            </a:fld>
            <a:endParaRPr lang="en-US" dirty="0"/>
          </a:p>
        </p:txBody>
      </p:sp>
    </p:spTree>
    <p:extLst>
      <p:ext uri="{BB962C8B-B14F-4D97-AF65-F5344CB8AC3E}">
        <p14:creationId xmlns:p14="http://schemas.microsoft.com/office/powerpoint/2010/main" val="6860869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perhaps</a:t>
            </a:r>
            <a:r>
              <a:rPr lang="en-US" baseline="0" dirty="0" smtClean="0"/>
              <a:t> the most interesting thing we found in phase 1 of our evaluation is that, even though increasing numbers of people are using the mobile site &amp; they’re happy with their experience, people are still using the M+ full site with their mobile devices, and that use is HUGE compared to the use of the M+ mobile site.</a:t>
            </a:r>
          </a:p>
          <a:p>
            <a:endParaRPr lang="en-US" baseline="0" dirty="0" smtClean="0"/>
          </a:p>
          <a:p>
            <a:r>
              <a:rPr lang="en-US" baseline="0" dirty="0" smtClean="0"/>
              <a:t>The red line represents visits to M+ mobile, the blue line represents visits to M+ full site with mobile devices</a:t>
            </a:r>
          </a:p>
        </p:txBody>
      </p:sp>
      <p:sp>
        <p:nvSpPr>
          <p:cNvPr id="4" name="Slide Number Placeholder 3"/>
          <p:cNvSpPr>
            <a:spLocks noGrp="1"/>
          </p:cNvSpPr>
          <p:nvPr>
            <p:ph type="sldNum" sz="quarter" idx="10"/>
          </p:nvPr>
        </p:nvSpPr>
        <p:spPr/>
        <p:txBody>
          <a:bodyPr/>
          <a:lstStyle/>
          <a:p>
            <a:pPr>
              <a:defRPr/>
            </a:pPr>
            <a:fld id="{1F723FA8-6993-4FAD-8DE7-7E3673DF7CE4}" type="slidenum">
              <a:rPr lang="en-US" smtClean="0"/>
              <a:pPr>
                <a:defRPr/>
              </a:pPr>
              <a:t>37</a:t>
            </a:fld>
            <a:endParaRPr lang="en-US" dirty="0"/>
          </a:p>
        </p:txBody>
      </p:sp>
    </p:spTree>
    <p:extLst>
      <p:ext uri="{BB962C8B-B14F-4D97-AF65-F5344CB8AC3E}">
        <p14:creationId xmlns:p14="http://schemas.microsoft.com/office/powerpoint/2010/main" val="6860869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err="1" smtClean="0"/>
              <a:t>MedlinePlus</a:t>
            </a:r>
            <a:r>
              <a:rPr lang="en-US" dirty="0" smtClean="0"/>
              <a:t> Connect, which is</a:t>
            </a:r>
            <a:r>
              <a:rPr lang="en-US" baseline="0" dirty="0" smtClean="0"/>
              <a:t> our service that links Electronic Health Records and Health IT Systems with relevant information for patients from </a:t>
            </a:r>
            <a:r>
              <a:rPr lang="en-US" baseline="0" dirty="0" err="1" smtClean="0"/>
              <a:t>MedlinePlus</a:t>
            </a:r>
            <a:r>
              <a:rPr lang="en-US" baseline="0" dirty="0" smtClean="0"/>
              <a:t> is still going strong. Here’s a quick refresher or how it works…</a:t>
            </a:r>
            <a:endParaRPr lang="en-US" dirty="0" smtClean="0"/>
          </a:p>
          <a:p>
            <a:r>
              <a:rPr lang="en-US" baseline="0" dirty="0" smtClean="0"/>
              <a:t/>
            </a:r>
            <a:br>
              <a:rPr lang="en-US" baseline="0" dirty="0" smtClean="0"/>
            </a:br>
            <a:r>
              <a:rPr lang="en-US" baseline="0" dirty="0" smtClean="0"/>
              <a:t>*click for arrow*</a:t>
            </a:r>
            <a:endParaRPr lang="en-US" dirty="0" smtClean="0"/>
          </a:p>
          <a:p>
            <a:pPr marL="229426" indent="-229426">
              <a:buFont typeface="+mj-lt"/>
              <a:buAutoNum type="arabicPeriod"/>
            </a:pPr>
            <a:r>
              <a:rPr lang="en-US" dirty="0" smtClean="0"/>
              <a:t>T</a:t>
            </a:r>
            <a:r>
              <a:rPr lang="en-US" baseline="0" dirty="0" smtClean="0"/>
              <a:t>he HER, Patient Portal, or Health IT System sends </a:t>
            </a:r>
            <a:r>
              <a:rPr lang="en-US" baseline="0" dirty="0" err="1" smtClean="0"/>
              <a:t>MedlinePlus</a:t>
            </a:r>
            <a:r>
              <a:rPr lang="en-US" baseline="0" dirty="0" smtClean="0"/>
              <a:t> Connect the specific problem/diagnosis code, medication code, or lab test code for which it wants related consumer content. The request is sent following the HL7 Context-Aware Knowledge Retrieval (</a:t>
            </a:r>
            <a:r>
              <a:rPr lang="en-US" baseline="0" dirty="0" err="1" smtClean="0"/>
              <a:t>Infobutton</a:t>
            </a:r>
            <a:r>
              <a:rPr lang="en-US" baseline="0" dirty="0" smtClean="0"/>
              <a:t>) standard, which is a widely accepted standard for requesting and delivering relevant information to patients and clinicians. </a:t>
            </a:r>
          </a:p>
          <a:p>
            <a:pPr marL="229426" indent="-229426"/>
            <a:r>
              <a:rPr lang="en-US" baseline="0" dirty="0" smtClean="0"/>
              <a:t>*click for next arrow*</a:t>
            </a:r>
          </a:p>
          <a:p>
            <a:pPr marL="229426" indent="-229426" defTabSz="917704">
              <a:buFont typeface="+mj-lt"/>
              <a:buAutoNum type="arabicPeriod" startAt="2"/>
              <a:defRPr/>
            </a:pPr>
            <a:r>
              <a:rPr lang="en-US" baseline="0" dirty="0" err="1" smtClean="0"/>
              <a:t>MedlinePlus</a:t>
            </a:r>
            <a:r>
              <a:rPr lang="en-US" baseline="0" dirty="0" smtClean="0"/>
              <a:t> Connect identifies the related </a:t>
            </a:r>
            <a:r>
              <a:rPr lang="en-US" baseline="0" dirty="0" err="1" smtClean="0"/>
              <a:t>MedlinePlus</a:t>
            </a:r>
            <a:r>
              <a:rPr lang="en-US" baseline="0" dirty="0" smtClean="0"/>
              <a:t> content for that particular code and returns a response to the EHR or PHR. </a:t>
            </a:r>
          </a:p>
          <a:p>
            <a:pPr marL="229426" indent="-229426" defTabSz="917704">
              <a:defRPr/>
            </a:pPr>
            <a:r>
              <a:rPr lang="en-US" baseline="0" dirty="0" smtClean="0"/>
              <a:t>*click for patient and clinician image*</a:t>
            </a:r>
          </a:p>
          <a:p>
            <a:pPr marL="229426" indent="-229426" defTabSz="917704">
              <a:defRPr/>
            </a:pPr>
            <a:r>
              <a:rPr lang="en-US" baseline="0" dirty="0" smtClean="0"/>
              <a:t>3. The EHR or PHR then serves up that content for patients or clinicians as appropriate. </a:t>
            </a:r>
          </a:p>
          <a:p>
            <a:pPr marL="229426" indent="-229426" defTabSz="917704">
              <a:defRPr/>
            </a:pPr>
            <a:endParaRPr lang="en-US" dirty="0"/>
          </a:p>
        </p:txBody>
      </p:sp>
      <p:sp>
        <p:nvSpPr>
          <p:cNvPr id="4" name="Slide Number Placeholder 3"/>
          <p:cNvSpPr>
            <a:spLocks noGrp="1"/>
          </p:cNvSpPr>
          <p:nvPr>
            <p:ph type="sldNum" sz="quarter" idx="10"/>
          </p:nvPr>
        </p:nvSpPr>
        <p:spPr/>
        <p:txBody>
          <a:bodyPr/>
          <a:lstStyle/>
          <a:p>
            <a:fld id="{6B59A587-659C-428F-9A22-F7E238FFDD1F}" type="slidenum">
              <a:rPr lang="en-US" smtClean="0"/>
              <a:pPr/>
              <a:t>38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a:t>
            </a:r>
            <a:r>
              <a:rPr lang="en-US" baseline="0" dirty="0" smtClean="0"/>
              <a:t> Connect was released in November 2010, use has very trending positive. Here you can see the number of requests received quarterly from Q4 2010 to Q2 2013. By requests, I mean each time the MedlinePlus Connect Web Application or the Medline Plus Connect Web Service receives a request for medication, lab test, or diagnosis information. </a:t>
            </a:r>
          </a:p>
          <a:p>
            <a:endParaRPr lang="en-US" baseline="0" dirty="0" smtClean="0"/>
          </a:p>
          <a:p>
            <a:r>
              <a:rPr lang="en-US" baseline="0" dirty="0" smtClean="0"/>
              <a:t>As you can see here, in Q2 2013 we received over 10 Million requests. </a:t>
            </a:r>
          </a:p>
          <a:p>
            <a:endParaRPr lang="en-US" baseline="0" dirty="0" smtClean="0"/>
          </a:p>
          <a:p>
            <a:r>
              <a:rPr lang="en-US" sz="1200" kern="1200" dirty="0" smtClean="0">
                <a:solidFill>
                  <a:schemeClr val="tx1"/>
                </a:solidFill>
                <a:latin typeface="+mn-lt"/>
                <a:ea typeface="+mn-ea"/>
                <a:cs typeface="+mn-cs"/>
              </a:rPr>
              <a:t>It is being used in the PHR at Hospital </a:t>
            </a:r>
            <a:r>
              <a:rPr lang="en-US" sz="1200" kern="1200" dirty="0" err="1" smtClean="0">
                <a:solidFill>
                  <a:schemeClr val="tx1"/>
                </a:solidFill>
                <a:latin typeface="+mn-lt"/>
                <a:ea typeface="+mn-ea"/>
                <a:cs typeface="+mn-cs"/>
              </a:rPr>
              <a:t>Italiano</a:t>
            </a:r>
            <a:r>
              <a:rPr lang="en-US" sz="1200" kern="1200" dirty="0" smtClean="0">
                <a:solidFill>
                  <a:schemeClr val="tx1"/>
                </a:solidFill>
                <a:latin typeface="+mn-lt"/>
                <a:ea typeface="+mn-ea"/>
                <a:cs typeface="+mn-cs"/>
              </a:rPr>
              <a:t> de Buenos Aires in Argentina. Their CMIO, the Damian </a:t>
            </a:r>
            <a:r>
              <a:rPr lang="en-US" sz="1200" kern="1200" dirty="0" err="1" smtClean="0">
                <a:solidFill>
                  <a:schemeClr val="tx1"/>
                </a:solidFill>
                <a:latin typeface="+mn-lt"/>
                <a:ea typeface="+mn-ea"/>
                <a:cs typeface="+mn-cs"/>
              </a:rPr>
              <a:t>Borbolla</a:t>
            </a:r>
            <a:r>
              <a:rPr lang="en-US" sz="1200" kern="1200" dirty="0" smtClean="0">
                <a:solidFill>
                  <a:schemeClr val="tx1"/>
                </a:solidFill>
                <a:latin typeface="+mn-lt"/>
                <a:ea typeface="+mn-ea"/>
                <a:cs typeface="+mn-cs"/>
              </a:rPr>
              <a:t>, has been in touch saying that they use the Web service and send us diagnoses and lab tests. Their PHR is used by over 80,000 patients.</a:t>
            </a:r>
          </a:p>
          <a:p>
            <a:endParaRPr lang="en-US" sz="1200" kern="1200" dirty="0" smtClean="0">
              <a:solidFill>
                <a:schemeClr val="tx1"/>
              </a:solidFill>
              <a:latin typeface="+mn-lt"/>
              <a:ea typeface="+mn-ea"/>
              <a:cs typeface="+mn-cs"/>
            </a:endParaRPr>
          </a:p>
          <a:p>
            <a:r>
              <a:rPr lang="en-US" sz="1200" kern="1200" dirty="0" smtClean="0">
                <a:solidFill>
                  <a:schemeClr val="tx1"/>
                </a:solidFill>
                <a:effectLst/>
                <a:latin typeface="+mn-lt"/>
                <a:ea typeface="+mn-ea"/>
                <a:cs typeface="+mn-cs"/>
              </a:rPr>
              <a:t>Graph:  x axis 2,000,000 to 12,000,000, y axis q4 2010 through q2 2013</a:t>
            </a:r>
          </a:p>
          <a:p>
            <a:r>
              <a:rPr lang="en-US" sz="1200" kern="1200" dirty="0" smtClean="0">
                <a:solidFill>
                  <a:schemeClr val="tx1"/>
                </a:solidFill>
                <a:effectLst/>
                <a:latin typeface="+mn-lt"/>
                <a:ea typeface="+mn-ea"/>
                <a:cs typeface="+mn-cs"/>
              </a:rPr>
              <a:t>Q4 2010 = zero</a:t>
            </a:r>
          </a:p>
          <a:p>
            <a:r>
              <a:rPr lang="en-US" sz="1200" kern="1200" dirty="0" smtClean="0">
                <a:solidFill>
                  <a:schemeClr val="tx1"/>
                </a:solidFill>
                <a:effectLst/>
                <a:latin typeface="+mn-lt"/>
                <a:ea typeface="+mn-ea"/>
                <a:cs typeface="+mn-cs"/>
              </a:rPr>
              <a:t>Q1 2011 = zero</a:t>
            </a:r>
          </a:p>
          <a:p>
            <a:r>
              <a:rPr lang="en-US" sz="1200" kern="1200" dirty="0" smtClean="0">
                <a:solidFill>
                  <a:schemeClr val="tx1"/>
                </a:solidFill>
                <a:effectLst/>
                <a:latin typeface="+mn-lt"/>
                <a:ea typeface="+mn-ea"/>
                <a:cs typeface="+mn-cs"/>
              </a:rPr>
              <a:t>Q2 2011 = 100,000</a:t>
            </a:r>
          </a:p>
          <a:p>
            <a:r>
              <a:rPr lang="en-US" sz="1200" kern="1200" dirty="0" smtClean="0">
                <a:solidFill>
                  <a:schemeClr val="tx1"/>
                </a:solidFill>
                <a:effectLst/>
                <a:latin typeface="+mn-lt"/>
                <a:ea typeface="+mn-ea"/>
                <a:cs typeface="+mn-cs"/>
              </a:rPr>
              <a:t>Q3 2011 = 150,000</a:t>
            </a:r>
          </a:p>
          <a:p>
            <a:r>
              <a:rPr lang="en-US" sz="1200" kern="1200" dirty="0" smtClean="0">
                <a:solidFill>
                  <a:schemeClr val="tx1"/>
                </a:solidFill>
                <a:effectLst/>
                <a:latin typeface="+mn-lt"/>
                <a:ea typeface="+mn-ea"/>
                <a:cs typeface="+mn-cs"/>
              </a:rPr>
              <a:t>Q4 2011 = 1,000,000</a:t>
            </a:r>
          </a:p>
          <a:p>
            <a:r>
              <a:rPr lang="en-US" sz="1200" kern="1200" dirty="0" smtClean="0">
                <a:solidFill>
                  <a:schemeClr val="tx1"/>
                </a:solidFill>
                <a:effectLst/>
                <a:latin typeface="+mn-lt"/>
                <a:ea typeface="+mn-ea"/>
                <a:cs typeface="+mn-cs"/>
              </a:rPr>
              <a:t>Q1 2012 = 900,000</a:t>
            </a:r>
          </a:p>
          <a:p>
            <a:r>
              <a:rPr lang="en-US" sz="1200" kern="1200" dirty="0" smtClean="0">
                <a:solidFill>
                  <a:schemeClr val="tx1"/>
                </a:solidFill>
                <a:effectLst/>
                <a:latin typeface="+mn-lt"/>
                <a:ea typeface="+mn-ea"/>
                <a:cs typeface="+mn-cs"/>
              </a:rPr>
              <a:t>Q2 2012 = 1,000,000</a:t>
            </a:r>
          </a:p>
          <a:p>
            <a:r>
              <a:rPr lang="en-US" sz="1200" kern="1200" dirty="0" smtClean="0">
                <a:solidFill>
                  <a:schemeClr val="tx1"/>
                </a:solidFill>
                <a:effectLst/>
                <a:latin typeface="+mn-lt"/>
                <a:ea typeface="+mn-ea"/>
                <a:cs typeface="+mn-cs"/>
              </a:rPr>
              <a:t>Q3 2012 = 2.25 million</a:t>
            </a:r>
          </a:p>
          <a:p>
            <a:r>
              <a:rPr lang="en-US" sz="1200" kern="1200" dirty="0" smtClean="0">
                <a:solidFill>
                  <a:schemeClr val="tx1"/>
                </a:solidFill>
                <a:effectLst/>
                <a:latin typeface="+mn-lt"/>
                <a:ea typeface="+mn-ea"/>
                <a:cs typeface="+mn-cs"/>
              </a:rPr>
              <a:t>Q4 2012 = 3.3 million</a:t>
            </a:r>
          </a:p>
          <a:p>
            <a:r>
              <a:rPr lang="en-US" sz="1200" kern="1200" dirty="0" smtClean="0">
                <a:solidFill>
                  <a:schemeClr val="tx1"/>
                </a:solidFill>
                <a:effectLst/>
                <a:latin typeface="+mn-lt"/>
                <a:ea typeface="+mn-ea"/>
                <a:cs typeface="+mn-cs"/>
              </a:rPr>
              <a:t>Q1 2013 = 4 million</a:t>
            </a:r>
          </a:p>
          <a:p>
            <a:r>
              <a:rPr lang="en-US" sz="1200" kern="1200" dirty="0" smtClean="0">
                <a:solidFill>
                  <a:schemeClr val="tx1"/>
                </a:solidFill>
                <a:effectLst/>
                <a:latin typeface="+mn-lt"/>
                <a:ea typeface="+mn-ea"/>
                <a:cs typeface="+mn-cs"/>
              </a:rPr>
              <a:t>Q2 2013 = 11 million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F781E4-4E6A-4D6B-B0B0-84F79901741A}" type="slidenum">
              <a:rPr lang="en-US" smtClean="0"/>
              <a:t>39</a:t>
            </a:fld>
            <a:endParaRPr lang="en-US"/>
          </a:p>
        </p:txBody>
      </p:sp>
    </p:spTree>
    <p:extLst>
      <p:ext uri="{BB962C8B-B14F-4D97-AF65-F5344CB8AC3E}">
        <p14:creationId xmlns:p14="http://schemas.microsoft.com/office/powerpoint/2010/main" val="34563316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Email lists</a:t>
            </a:r>
          </a:p>
          <a:p>
            <a:r>
              <a:rPr lang="en-US" dirty="0" smtClean="0"/>
              <a:t>14</a:t>
            </a:r>
            <a:r>
              <a:rPr lang="en-US" baseline="0" dirty="0" smtClean="0"/>
              <a:t> Twitter feeds</a:t>
            </a:r>
          </a:p>
          <a:p>
            <a:r>
              <a:rPr lang="en-US" baseline="0" dirty="0" smtClean="0"/>
              <a:t>6 Facebook pages</a:t>
            </a:r>
          </a:p>
          <a:p>
            <a:r>
              <a:rPr lang="en-US" baseline="0" dirty="0" smtClean="0"/>
              <a:t>18 RSS feeds</a:t>
            </a:r>
          </a:p>
          <a:p>
            <a:r>
              <a:rPr lang="en-US" baseline="0" dirty="0" smtClean="0"/>
              <a:t>YouTube channel</a:t>
            </a:r>
          </a:p>
          <a:p>
            <a:r>
              <a:rPr lang="en-US" baseline="0" dirty="0" smtClean="0"/>
              <a:t>Perhaps half a dozen blogs and a podcast</a:t>
            </a:r>
            <a:endParaRPr lang="en-US" dirty="0"/>
          </a:p>
        </p:txBody>
      </p:sp>
      <p:sp>
        <p:nvSpPr>
          <p:cNvPr id="4" name="Slide Number Placeholder 3"/>
          <p:cNvSpPr>
            <a:spLocks noGrp="1"/>
          </p:cNvSpPr>
          <p:nvPr>
            <p:ph type="sldNum" sz="quarter" idx="10"/>
          </p:nvPr>
        </p:nvSpPr>
        <p:spPr/>
        <p:txBody>
          <a:bodyPr/>
          <a:lstStyle/>
          <a:p>
            <a:fld id="{73F781E4-4E6A-4D6B-B0B0-84F79901741A}" type="slidenum">
              <a:rPr lang="en-US" smtClean="0"/>
              <a:t>40</a:t>
            </a:fld>
            <a:endParaRPr lang="en-US"/>
          </a:p>
        </p:txBody>
      </p:sp>
    </p:spTree>
    <p:extLst>
      <p:ext uri="{BB962C8B-B14F-4D97-AF65-F5344CB8AC3E}">
        <p14:creationId xmlns:p14="http://schemas.microsoft.com/office/powerpoint/2010/main" val="1854782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5FD08-F9BF-4FC5-8B78-8AE6E1B2DC61}" type="slidenum">
              <a:rPr lang="en-US" smtClean="0"/>
              <a:pPr/>
              <a:t>7</a:t>
            </a:fld>
            <a:endParaRPr lang="en-US" dirty="0"/>
          </a:p>
        </p:txBody>
      </p:sp>
    </p:spTree>
    <p:extLst>
      <p:ext uri="{BB962C8B-B14F-4D97-AF65-F5344CB8AC3E}">
        <p14:creationId xmlns:p14="http://schemas.microsoft.com/office/powerpoint/2010/main" val="595194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MedPrintLibraries</a:t>
            </a:r>
            <a:r>
              <a:rPr lang="en-US" dirty="0" smtClean="0"/>
              <a:t> and</a:t>
            </a:r>
            <a:r>
              <a:rPr lang="en-US" baseline="0" dirty="0" smtClean="0"/>
              <a:t> </a:t>
            </a:r>
            <a:r>
              <a:rPr lang="en-US" dirty="0" smtClean="0"/>
              <a:t>Titles</a:t>
            </a:r>
          </a:p>
          <a:p>
            <a:r>
              <a:rPr lang="en-US" dirty="0" smtClean="0"/>
              <a:t>Pacific Northwest Region:</a:t>
            </a:r>
            <a:r>
              <a:rPr lang="en-US" baseline="0" dirty="0" smtClean="0"/>
              <a:t>  5 libraries, 212 titles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Pacific Southwest Region:</a:t>
            </a:r>
            <a:r>
              <a:rPr lang="en-US" baseline="0" dirty="0" smtClean="0"/>
              <a:t>  4 libraries, 218 titles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Midcontinental</a:t>
            </a:r>
            <a:r>
              <a:rPr lang="en-US" dirty="0" smtClean="0"/>
              <a:t> Region:</a:t>
            </a:r>
            <a:r>
              <a:rPr lang="en-US" baseline="0" dirty="0" smtClean="0"/>
              <a:t>  4 libraries, 218 titles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Greater Midwest Region:</a:t>
            </a:r>
            <a:r>
              <a:rPr lang="en-US" baseline="0" dirty="0" smtClean="0"/>
              <a:t>  3 libraries, 13 titles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South Central:  4 libraries, 207 titles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New England Region:  3 libraries, 74 titles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Midatlantic</a:t>
            </a:r>
            <a:r>
              <a:rPr lang="en-US" baseline="0" dirty="0" smtClean="0"/>
              <a:t> Region </a:t>
            </a:r>
            <a:r>
              <a:rPr lang="en-US" baseline="0" dirty="0" err="1" smtClean="0"/>
              <a:t>Region</a:t>
            </a:r>
            <a:r>
              <a:rPr lang="en-US" baseline="0" dirty="0" smtClean="0"/>
              <a:t>:  7 libraries, 186 titles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Souteastern</a:t>
            </a:r>
            <a:r>
              <a:rPr lang="en-US" baseline="0" dirty="0" smtClean="0"/>
              <a:t> Atlantic Region:  7 libraries, 212 titles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Canada:  1 libraries, 1 titles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3F781E4-4E6A-4D6B-B0B0-84F79901741A}" type="slidenum">
              <a:rPr lang="en-US" smtClean="0"/>
              <a:t>8</a:t>
            </a:fld>
            <a:endParaRPr lang="en-US"/>
          </a:p>
        </p:txBody>
      </p:sp>
    </p:spTree>
    <p:extLst>
      <p:ext uri="{BB962C8B-B14F-4D97-AF65-F5344CB8AC3E}">
        <p14:creationId xmlns:p14="http://schemas.microsoft.com/office/powerpoint/2010/main" val="1738324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smtClean="0"/>
              <a:t>The Disaster Information</a:t>
            </a:r>
            <a:r>
              <a:rPr lang="en-US" baseline="0" dirty="0" smtClean="0"/>
              <a:t> Management Research Center within the Specialized Information Services Branch awarded for the first time in 2011 contracts in the amount of $15,000 to $30,000 for collaborations between a library and a disaster-related organization. The intent is to improve access to disaster medicine and public health information for the disaster health workforce. Funds were awarded for another 7 projects in 2012. The maps show the geographical distribution of these contract awards. It is anticipated that funds will be awarded for 2013, but for a smaller number of contracts. Notice of the solicitation will be published on </a:t>
            </a:r>
            <a:r>
              <a:rPr lang="en-US" baseline="0" dirty="0" err="1" smtClean="0"/>
              <a:t>FedBizOps</a:t>
            </a:r>
            <a:r>
              <a:rPr lang="en-US" baseline="0" dirty="0" smtClean="0"/>
              <a:t> and numerous </a:t>
            </a:r>
            <a:r>
              <a:rPr lang="en-US" baseline="0" dirty="0" err="1" smtClean="0"/>
              <a:t>listservs</a:t>
            </a:r>
            <a:r>
              <a:rPr lang="en-US" baseline="0" dirty="0" smtClean="0"/>
              <a:t> and other channels. </a:t>
            </a:r>
          </a:p>
          <a:p>
            <a:pPr eaLnBrk="1" hangingPunct="1">
              <a:spcBef>
                <a:spcPct val="0"/>
              </a:spcBef>
            </a:pPr>
            <a:endParaRPr lang="en-US" baseline="0" dirty="0" smtClean="0"/>
          </a:p>
        </p:txBody>
      </p:sp>
      <p:sp>
        <p:nvSpPr>
          <p:cNvPr id="200708" name="Slide Number Placeholder 3"/>
          <p:cNvSpPr>
            <a:spLocks noGrp="1"/>
          </p:cNvSpPr>
          <p:nvPr>
            <p:ph type="sldNum" sz="quarter" idx="5"/>
          </p:nvPr>
        </p:nvSpPr>
        <p:spPr>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69" indent="-285719" eaLnBrk="0" hangingPunct="0">
              <a:defRPr>
                <a:solidFill>
                  <a:schemeClr val="tx1"/>
                </a:solidFill>
                <a:latin typeface="Arial" charset="0"/>
              </a:defRPr>
            </a:lvl2pPr>
            <a:lvl3pPr marL="1142876" indent="-228575" eaLnBrk="0" hangingPunct="0">
              <a:defRPr>
                <a:solidFill>
                  <a:schemeClr val="tx1"/>
                </a:solidFill>
                <a:latin typeface="Arial" charset="0"/>
              </a:defRPr>
            </a:lvl3pPr>
            <a:lvl4pPr marL="1600026" indent="-228575" eaLnBrk="0" hangingPunct="0">
              <a:defRPr>
                <a:solidFill>
                  <a:schemeClr val="tx1"/>
                </a:solidFill>
                <a:latin typeface="Arial" charset="0"/>
              </a:defRPr>
            </a:lvl4pPr>
            <a:lvl5pPr marL="2057176" indent="-228575" eaLnBrk="0" hangingPunct="0">
              <a:defRPr>
                <a:solidFill>
                  <a:schemeClr val="tx1"/>
                </a:solidFill>
                <a:latin typeface="Arial" charset="0"/>
              </a:defRPr>
            </a:lvl5pPr>
            <a:lvl6pPr marL="2514327" indent="-228575" eaLnBrk="0" fontAlgn="base" hangingPunct="0">
              <a:spcBef>
                <a:spcPct val="0"/>
              </a:spcBef>
              <a:spcAft>
                <a:spcPct val="0"/>
              </a:spcAft>
              <a:defRPr>
                <a:solidFill>
                  <a:schemeClr val="tx1"/>
                </a:solidFill>
                <a:latin typeface="Arial" charset="0"/>
              </a:defRPr>
            </a:lvl6pPr>
            <a:lvl7pPr marL="2971477" indent="-228575" eaLnBrk="0" fontAlgn="base" hangingPunct="0">
              <a:spcBef>
                <a:spcPct val="0"/>
              </a:spcBef>
              <a:spcAft>
                <a:spcPct val="0"/>
              </a:spcAft>
              <a:defRPr>
                <a:solidFill>
                  <a:schemeClr val="tx1"/>
                </a:solidFill>
                <a:latin typeface="Arial" charset="0"/>
              </a:defRPr>
            </a:lvl7pPr>
            <a:lvl8pPr marL="3428627" indent="-228575" eaLnBrk="0" fontAlgn="base" hangingPunct="0">
              <a:spcBef>
                <a:spcPct val="0"/>
              </a:spcBef>
              <a:spcAft>
                <a:spcPct val="0"/>
              </a:spcAft>
              <a:defRPr>
                <a:solidFill>
                  <a:schemeClr val="tx1"/>
                </a:solidFill>
                <a:latin typeface="Arial" charset="0"/>
              </a:defRPr>
            </a:lvl8pPr>
            <a:lvl9pPr marL="3885777" indent="-228575" eaLnBrk="0" fontAlgn="base" hangingPunct="0">
              <a:spcBef>
                <a:spcPct val="0"/>
              </a:spcBef>
              <a:spcAft>
                <a:spcPct val="0"/>
              </a:spcAft>
              <a:defRPr>
                <a:solidFill>
                  <a:schemeClr val="tx1"/>
                </a:solidFill>
                <a:latin typeface="Arial" charset="0"/>
              </a:defRPr>
            </a:lvl9pPr>
          </a:lstStyle>
          <a:p>
            <a:pPr>
              <a:defRPr/>
            </a:pPr>
            <a:fld id="{E7C2232E-F24F-4593-9D8D-7774751E043C}" type="slidenum">
              <a:rPr lang="en-US" smtClean="0">
                <a:solidFill>
                  <a:prstClr val="black"/>
                </a:solidFill>
                <a:latin typeface="Times New Roman" pitchFamily="18" charset="0"/>
              </a:rPr>
              <a:pPr>
                <a:defRPr/>
              </a:pPr>
              <a:t>11</a:t>
            </a:fld>
            <a:endParaRPr lang="en-US" smtClean="0">
              <a:solidFill>
                <a:prstClr val="black"/>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Next, I’d like to briefly</a:t>
            </a:r>
            <a:r>
              <a:rPr lang="en-US" baseline="0" dirty="0" smtClean="0"/>
              <a:t> update you on NLM’s progress in studying the future of resource sharing in the network. </a:t>
            </a:r>
            <a:r>
              <a:rPr lang="en-US" dirty="0" smtClean="0"/>
              <a:t>W</a:t>
            </a:r>
            <a:r>
              <a:rPr lang="en-US" baseline="0" dirty="0" smtClean="0"/>
              <a:t>e are close to finishing the study now.  NLM has no plans to shut down DOCLINE.  However,</a:t>
            </a:r>
            <a:r>
              <a:rPr lang="en-US" dirty="0" smtClean="0"/>
              <a:t> DOCLINE was designed in the mid-1980’s to respond to your needs, the needs of our network libraries , and it is very important that we find out from you what those needs are now and how NLM can help.</a:t>
            </a:r>
          </a:p>
          <a:p>
            <a:endParaRPr lang="en-US" dirty="0"/>
          </a:p>
        </p:txBody>
      </p:sp>
      <p:sp>
        <p:nvSpPr>
          <p:cNvPr id="4" name="Slide Number Placeholder 3"/>
          <p:cNvSpPr>
            <a:spLocks noGrp="1"/>
          </p:cNvSpPr>
          <p:nvPr>
            <p:ph type="sldNum" sz="quarter" idx="10"/>
          </p:nvPr>
        </p:nvSpPr>
        <p:spPr/>
        <p:txBody>
          <a:bodyPr/>
          <a:lstStyle/>
          <a:p>
            <a:fld id="{73F781E4-4E6A-4D6B-B0B0-84F79901741A}" type="slidenum">
              <a:rPr lang="en-US" smtClean="0"/>
              <a:t>12</a:t>
            </a:fld>
            <a:endParaRPr lang="en-US"/>
          </a:p>
        </p:txBody>
      </p:sp>
    </p:spTree>
    <p:extLst>
      <p:ext uri="{BB962C8B-B14F-4D97-AF65-F5344CB8AC3E}">
        <p14:creationId xmlns:p14="http://schemas.microsoft.com/office/powerpoint/2010/main" val="2111237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aseline="0" dirty="0" smtClean="0"/>
              <a:t>Our study of ILL trends in the network was prompted a few years ago by the decline in DOCLINE use.  </a:t>
            </a:r>
            <a:r>
              <a:rPr lang="en-US" dirty="0" smtClean="0"/>
              <a:t>As you can see, the</a:t>
            </a:r>
            <a:r>
              <a:rPr lang="en-US" baseline="0" dirty="0" smtClean="0"/>
              <a:t> numbers of </a:t>
            </a:r>
            <a:r>
              <a:rPr lang="en-US" dirty="0" smtClean="0"/>
              <a:t>ILL requests by</a:t>
            </a:r>
            <a:r>
              <a:rPr lang="en-US" baseline="0" dirty="0" smtClean="0"/>
              <a:t> DOC</a:t>
            </a:r>
            <a:r>
              <a:rPr lang="en-US" dirty="0" smtClean="0"/>
              <a:t>LINE libraries</a:t>
            </a:r>
            <a:r>
              <a:rPr lang="en-US" baseline="0" dirty="0" smtClean="0"/>
              <a:t> continues a significant downward trend. Since the peak in 2002, we have seen a 49% decrease in ILL traffic in DOCLINE.  </a:t>
            </a:r>
          </a:p>
          <a:p>
            <a:pPr eaLnBrk="1" hangingPunct="1"/>
            <a:endParaRPr lang="en-US" baseline="0" dirty="0" smtClean="0"/>
          </a:p>
          <a:p>
            <a:pPr eaLnBrk="1" hangingPunct="1"/>
            <a:r>
              <a:rPr lang="en-US" baseline="0" dirty="0" smtClean="0"/>
              <a:t>X axis = requests</a:t>
            </a:r>
          </a:p>
          <a:p>
            <a:pPr eaLnBrk="1" hangingPunct="1"/>
            <a:r>
              <a:rPr lang="en-US" baseline="0" dirty="0" smtClean="0"/>
              <a:t>Y axis = years</a:t>
            </a:r>
          </a:p>
          <a:p>
            <a:pPr eaLnBrk="1" hangingPunct="1"/>
            <a:r>
              <a:rPr lang="en-US" baseline="0" dirty="0" smtClean="0"/>
              <a:t>1993 = 2,598,366</a:t>
            </a:r>
          </a:p>
          <a:p>
            <a:pPr eaLnBrk="1" hangingPunct="1"/>
            <a:r>
              <a:rPr lang="en-US" baseline="0" dirty="0" smtClean="0"/>
              <a:t>1994 = 2,801,712</a:t>
            </a:r>
          </a:p>
          <a:p>
            <a:pPr eaLnBrk="1" hangingPunct="1"/>
            <a:r>
              <a:rPr lang="en-US" baseline="0" dirty="0" smtClean="0"/>
              <a:t>1995 = 2,993,963</a:t>
            </a:r>
          </a:p>
          <a:p>
            <a:pPr eaLnBrk="1" hangingPunct="1"/>
            <a:r>
              <a:rPr lang="en-US" baseline="0" dirty="0" smtClean="0"/>
              <a:t>1996 = 2,930,793</a:t>
            </a:r>
          </a:p>
          <a:p>
            <a:pPr eaLnBrk="1" hangingPunct="1"/>
            <a:r>
              <a:rPr lang="en-US" baseline="0" dirty="0" smtClean="0"/>
              <a:t>1997 = 2,876,861</a:t>
            </a:r>
          </a:p>
          <a:p>
            <a:pPr eaLnBrk="1" hangingPunct="1"/>
            <a:r>
              <a:rPr lang="en-US" baseline="0" dirty="0" smtClean="0"/>
              <a:t>1998 = 2,916,254</a:t>
            </a:r>
          </a:p>
          <a:p>
            <a:pPr eaLnBrk="1" hangingPunct="1"/>
            <a:r>
              <a:rPr lang="en-US" baseline="0" dirty="0" smtClean="0"/>
              <a:t>1999 = 3,025,453</a:t>
            </a:r>
          </a:p>
          <a:p>
            <a:pPr eaLnBrk="1" hangingPunct="1"/>
            <a:r>
              <a:rPr lang="en-US" baseline="0" dirty="0" smtClean="0"/>
              <a:t>2000 = 2,985,212</a:t>
            </a:r>
          </a:p>
          <a:p>
            <a:pPr eaLnBrk="1" hangingPunct="1"/>
            <a:r>
              <a:rPr lang="en-US" baseline="0" dirty="0" smtClean="0"/>
              <a:t>2001 = 2,923,384</a:t>
            </a:r>
          </a:p>
          <a:p>
            <a:pPr eaLnBrk="1" hangingPunct="1"/>
            <a:r>
              <a:rPr lang="en-US" baseline="0" dirty="0" smtClean="0"/>
              <a:t>2002 = 3,038,934</a:t>
            </a:r>
          </a:p>
          <a:p>
            <a:pPr eaLnBrk="1" hangingPunct="1"/>
            <a:r>
              <a:rPr lang="en-US" baseline="0" dirty="0" smtClean="0"/>
              <a:t>2003 = 2,865,964</a:t>
            </a:r>
          </a:p>
          <a:p>
            <a:pPr eaLnBrk="1" hangingPunct="1"/>
            <a:r>
              <a:rPr lang="en-US" baseline="0" dirty="0" smtClean="0"/>
              <a:t>2004 = 2,704,190</a:t>
            </a:r>
          </a:p>
          <a:p>
            <a:pPr eaLnBrk="1" hangingPunct="1"/>
            <a:r>
              <a:rPr lang="en-US" baseline="0" dirty="0" smtClean="0"/>
              <a:t>2005 = 2,480,132</a:t>
            </a:r>
          </a:p>
          <a:p>
            <a:pPr eaLnBrk="1" hangingPunct="1"/>
            <a:r>
              <a:rPr lang="en-US" baseline="0" dirty="0" smtClean="0"/>
              <a:t>2006 = 2,311,516</a:t>
            </a:r>
          </a:p>
          <a:p>
            <a:pPr eaLnBrk="1" hangingPunct="1"/>
            <a:r>
              <a:rPr lang="en-US" baseline="0" dirty="0" smtClean="0"/>
              <a:t>2007 = 2,102,068</a:t>
            </a:r>
          </a:p>
          <a:p>
            <a:pPr eaLnBrk="1" hangingPunct="1"/>
            <a:r>
              <a:rPr lang="en-US" baseline="0" dirty="0" smtClean="0"/>
              <a:t>2008 = 1,969,656</a:t>
            </a:r>
          </a:p>
          <a:p>
            <a:pPr eaLnBrk="1" hangingPunct="1"/>
            <a:r>
              <a:rPr lang="en-US" baseline="0" dirty="0" smtClean="0"/>
              <a:t>2009 = 1,861,208</a:t>
            </a:r>
          </a:p>
          <a:p>
            <a:pPr eaLnBrk="1" hangingPunct="1"/>
            <a:r>
              <a:rPr lang="en-US" baseline="0" dirty="0" smtClean="0"/>
              <a:t>2010 = 1,765,108</a:t>
            </a:r>
          </a:p>
          <a:p>
            <a:pPr eaLnBrk="1" hangingPunct="1"/>
            <a:r>
              <a:rPr lang="en-US" baseline="0" dirty="0" smtClean="0"/>
              <a:t>2011 = 1,631,667</a:t>
            </a:r>
          </a:p>
          <a:p>
            <a:pPr eaLnBrk="1" hangingPunct="1"/>
            <a:r>
              <a:rPr lang="en-US" baseline="0" dirty="0" smtClean="0"/>
              <a:t>2012 = 1,551,541</a:t>
            </a:r>
          </a:p>
          <a:p>
            <a:pPr eaLnBrk="1" hangingPunct="1"/>
            <a:endParaRPr lang="en-US" dirty="0" smtClean="0"/>
          </a:p>
          <a:p>
            <a:pPr eaLnBrk="1" hangingPunct="1"/>
            <a:endParaRPr lang="en-US" dirty="0" smtClean="0"/>
          </a:p>
        </p:txBody>
      </p:sp>
      <p:sp>
        <p:nvSpPr>
          <p:cNvPr id="4" name="Slide Number Placeholder 3"/>
          <p:cNvSpPr>
            <a:spLocks noGrp="1"/>
          </p:cNvSpPr>
          <p:nvPr>
            <p:ph type="sldNum" sz="quarter" idx="10"/>
          </p:nvPr>
        </p:nvSpPr>
        <p:spPr/>
        <p:txBody>
          <a:bodyPr/>
          <a:lstStyle/>
          <a:p>
            <a:fld id="{E83CAADE-8470-4B90-A3A0-26C00339D29F}" type="slidenum">
              <a:rPr lang="en-US" smtClean="0"/>
              <a:pPr/>
              <a:t>13</a:t>
            </a:fld>
            <a:endParaRPr lang="en-US"/>
          </a:p>
        </p:txBody>
      </p:sp>
    </p:spTree>
    <p:extLst>
      <p:ext uri="{BB962C8B-B14F-4D97-AF65-F5344CB8AC3E}">
        <p14:creationId xmlns:p14="http://schemas.microsoft.com/office/powerpoint/2010/main" val="1537312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NLM staff</a:t>
            </a:r>
            <a:r>
              <a:rPr lang="en-US" baseline="0" dirty="0" smtClean="0"/>
              <a:t> and our RML DOCLINE coordinator staff have asked network libraries  about the decline in ILL and what is going on informally.  NLM chartered a strategic working group and specifically charged them to investigate the reasons for the decline, find out what network librarians were doing – or what systems they were using to meet the needs of their users – perhaps outside of a traditional ILL model.  Let me tell you how we proceeded.</a:t>
            </a:r>
            <a:endParaRPr lang="en-US" dirty="0"/>
          </a:p>
        </p:txBody>
      </p:sp>
      <p:sp>
        <p:nvSpPr>
          <p:cNvPr id="4" name="Slide Number Placeholder 3"/>
          <p:cNvSpPr>
            <a:spLocks noGrp="1"/>
          </p:cNvSpPr>
          <p:nvPr>
            <p:ph type="sldNum" sz="quarter" idx="10"/>
          </p:nvPr>
        </p:nvSpPr>
        <p:spPr/>
        <p:txBody>
          <a:bodyPr/>
          <a:lstStyle/>
          <a:p>
            <a:fld id="{73F781E4-4E6A-4D6B-B0B0-84F79901741A}" type="slidenum">
              <a:rPr lang="en-US" smtClean="0"/>
              <a:t>14</a:t>
            </a:fld>
            <a:endParaRPr lang="en-US"/>
          </a:p>
        </p:txBody>
      </p:sp>
    </p:spTree>
    <p:extLst>
      <p:ext uri="{BB962C8B-B14F-4D97-AF65-F5344CB8AC3E}">
        <p14:creationId xmlns:p14="http://schemas.microsoft.com/office/powerpoint/2010/main" val="37618207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C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pPr algn="l"/>
            <a:r>
              <a:rPr lang="en-US" dirty="0" smtClean="0"/>
              <a:t>United States </a:t>
            </a:r>
          </a:p>
          <a:p>
            <a:pPr algn="l"/>
            <a:r>
              <a:rPr lang="en-US" dirty="0" smtClean="0"/>
              <a:t>National Library of Medicine </a:t>
            </a:r>
          </a:p>
          <a:p>
            <a:pPr algn="l"/>
            <a:r>
              <a:rPr lang="en-US" dirty="0" smtClean="0"/>
              <a:t>National Institutes of Health, Health and Human Services </a:t>
            </a:r>
            <a:endParaRPr lang="en-US" dirty="0"/>
          </a:p>
        </p:txBody>
      </p:sp>
      <p:pic>
        <p:nvPicPr>
          <p:cNvPr id="1026" name="Picture 2" title="NIH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248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title="HHS 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2000" y="6211887"/>
            <a:ext cx="4937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8600" y="6255065"/>
            <a:ext cx="47625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6284400"/>
      </p:ext>
    </p:extLst>
  </p:cSld>
  <p:clrMapOvr>
    <a:masterClrMapping/>
  </p:clrMapOvr>
  <p:transition spd="slow">
    <p:pull/>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lgn="l">
              <a:defRPr/>
            </a:lvl1pPr>
          </a:lstStyle>
          <a:p>
            <a:r>
              <a:rPr lang="en-US" smtClean="0"/>
              <a:t>United States </a:t>
            </a:r>
          </a:p>
          <a:p>
            <a:r>
              <a:rPr lang="en-US" smtClean="0"/>
              <a:t>National Library of Medicine </a:t>
            </a:r>
          </a:p>
          <a:p>
            <a:r>
              <a:rPr lang="en-US" smtClean="0"/>
              <a:t>National Institutes of Health, Health and Human Services </a:t>
            </a:r>
            <a:endParaRPr lang="en-US" dirty="0"/>
          </a:p>
        </p:txBody>
      </p:sp>
      <p:pic>
        <p:nvPicPr>
          <p:cNvPr id="1024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6248400"/>
            <a:ext cx="47625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5179173"/>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lgn="l">
              <a:defRPr/>
            </a:lvl1pPr>
          </a:lstStyle>
          <a:p>
            <a:r>
              <a:rPr lang="en-US" dirty="0" smtClean="0"/>
              <a:t>United States </a:t>
            </a:r>
          </a:p>
          <a:p>
            <a:r>
              <a:rPr lang="en-US" dirty="0" smtClean="0"/>
              <a:t>National Library of Medicine </a:t>
            </a:r>
          </a:p>
          <a:p>
            <a:r>
              <a:rPr lang="en-US" dirty="0" smtClean="0"/>
              <a:t>National Institutes of Health, Health and Human Services </a:t>
            </a:r>
            <a:endParaRPr lang="en-US" dirty="0"/>
          </a:p>
        </p:txBody>
      </p:sp>
      <p:pic>
        <p:nvPicPr>
          <p:cNvPr id="1126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6248400"/>
            <a:ext cx="47625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6328659"/>
      </p:ext>
    </p:extLst>
  </p:cSld>
  <p:clrMapOvr>
    <a:masterClrMapping/>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lgn="l">
              <a:defRPr/>
            </a:lvl1pPr>
          </a:lstStyle>
          <a:p>
            <a:r>
              <a:rPr lang="en-US" dirty="0" smtClean="0"/>
              <a:t>United States </a:t>
            </a:r>
          </a:p>
          <a:p>
            <a:r>
              <a:rPr lang="en-US" dirty="0" smtClean="0"/>
              <a:t>National Library of Medicine </a:t>
            </a:r>
          </a:p>
          <a:p>
            <a:r>
              <a:rPr lang="en-US" dirty="0" smtClean="0"/>
              <a:t>National Institutes of Health, Health and Human Services </a:t>
            </a:r>
            <a:endParaRPr lang="en-US" dirty="0"/>
          </a:p>
        </p:txBody>
      </p:sp>
      <p:pic>
        <p:nvPicPr>
          <p:cNvPr id="1229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6248400"/>
            <a:ext cx="47625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8315513"/>
      </p:ext>
    </p:extLst>
  </p:cSld>
  <p:clrMapOvr>
    <a:masterClrMapping/>
  </p:clrMapOvr>
  <p:transition spd="slow">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no NLM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9242437"/>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lgn="l">
              <a:defRPr/>
            </a:lvl1pPr>
          </a:lstStyle>
          <a:p>
            <a:r>
              <a:rPr lang="en-US" dirty="0" smtClean="0"/>
              <a:t>United States </a:t>
            </a:r>
          </a:p>
          <a:p>
            <a:r>
              <a:rPr lang="en-US" dirty="0" smtClean="0"/>
              <a:t>National Library of Medicine </a:t>
            </a:r>
          </a:p>
          <a:p>
            <a:r>
              <a:rPr lang="en-US" dirty="0" smtClean="0"/>
              <a:t>National Institutes of Health, Health and Human Services </a:t>
            </a:r>
            <a:endParaRPr lang="en-US" dirty="0"/>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6248400"/>
            <a:ext cx="47625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5964214"/>
      </p:ext>
    </p:extLst>
  </p:cSld>
  <p:clrMapOvr>
    <a:masterClrMapping/>
  </p:clrMapOvr>
  <p:transition spd="slow">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pPr algn="l"/>
            <a:r>
              <a:rPr lang="en-US" dirty="0" smtClean="0"/>
              <a:t>United States </a:t>
            </a:r>
          </a:p>
          <a:p>
            <a:pPr algn="l"/>
            <a:r>
              <a:rPr lang="en-US" dirty="0" smtClean="0"/>
              <a:t>National Library of Medicine </a:t>
            </a:r>
          </a:p>
          <a:p>
            <a:pPr algn="l"/>
            <a:r>
              <a:rPr lang="en-US" dirty="0" smtClean="0"/>
              <a:t>National Institutes of Health, Health and Human Services </a:t>
            </a:r>
            <a:endParaRPr lang="en-US" dirty="0"/>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6248400"/>
            <a:ext cx="47625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0754149"/>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lvl1pPr algn="l">
              <a:defRPr/>
            </a:lvl1pPr>
          </a:lstStyle>
          <a:p>
            <a:r>
              <a:rPr lang="en-US" smtClean="0"/>
              <a:t>United States</a:t>
            </a:r>
          </a:p>
          <a:p>
            <a:r>
              <a:rPr lang="en-US" smtClean="0"/>
              <a:t>National Library of Medicine </a:t>
            </a:r>
          </a:p>
          <a:p>
            <a:r>
              <a:rPr lang="en-US" smtClean="0"/>
              <a:t>National Institutes of Health, Health and Human Services </a:t>
            </a:r>
            <a:endParaRPr lang="en-US" dirty="0"/>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6248400"/>
            <a:ext cx="47625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4026967"/>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pPr algn="l"/>
            <a:r>
              <a:rPr lang="en-US" dirty="0" smtClean="0"/>
              <a:t>United States </a:t>
            </a:r>
          </a:p>
          <a:p>
            <a:pPr algn="l"/>
            <a:r>
              <a:rPr lang="en-US" dirty="0" smtClean="0"/>
              <a:t>National Library of Medicine </a:t>
            </a:r>
          </a:p>
          <a:p>
            <a:pPr algn="l"/>
            <a:r>
              <a:rPr lang="en-US" dirty="0" smtClean="0"/>
              <a:t>National Institutes of Health, Health and Human Services </a:t>
            </a:r>
            <a:endParaRPr lang="en-US" dirty="0"/>
          </a:p>
        </p:txBody>
      </p:sp>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6248400"/>
            <a:ext cx="47625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9890173"/>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lvl1pPr algn="l">
              <a:defRPr/>
            </a:lvl1pPr>
          </a:lstStyle>
          <a:p>
            <a:r>
              <a:rPr lang="en-US" smtClean="0"/>
              <a:t>United States</a:t>
            </a:r>
          </a:p>
          <a:p>
            <a:r>
              <a:rPr lang="en-US" smtClean="0"/>
              <a:t>National Library of Medicine </a:t>
            </a:r>
          </a:p>
          <a:p>
            <a:r>
              <a:rPr lang="en-US" smtClean="0"/>
              <a:t>National Institutes of Health, Health and Human Services </a:t>
            </a:r>
            <a:endParaRPr lang="en-US" dirty="0"/>
          </a:p>
        </p:txBody>
      </p:sp>
      <p:pic>
        <p:nvPicPr>
          <p:cNvPr id="614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6248400"/>
            <a:ext cx="47625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5854015"/>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lgn="l">
              <a:defRPr/>
            </a:lvl1pPr>
          </a:lstStyle>
          <a:p>
            <a:r>
              <a:rPr lang="en-US" dirty="0" smtClean="0"/>
              <a:t>United States </a:t>
            </a:r>
          </a:p>
          <a:p>
            <a:r>
              <a:rPr lang="en-US" dirty="0" smtClean="0"/>
              <a:t>National Library of Medicine </a:t>
            </a:r>
          </a:p>
          <a:p>
            <a:r>
              <a:rPr lang="en-US" dirty="0" smtClean="0"/>
              <a:t>National Institutes of Health, Health and Human Services </a:t>
            </a:r>
            <a:endParaRPr lang="en-US" dirty="0"/>
          </a:p>
        </p:txBody>
      </p:sp>
      <p:pic>
        <p:nvPicPr>
          <p:cNvPr id="717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6248400"/>
            <a:ext cx="47625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7140475"/>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lgn="l"/>
            <a:endParaRPr lang="en-US" smtClean="0">
              <a:solidFill>
                <a:prstClr val="white"/>
              </a:solidFill>
            </a:endParaRPr>
          </a:p>
          <a:p>
            <a:pPr algn="l"/>
            <a:r>
              <a:rPr lang="en-US" smtClean="0">
                <a:solidFill>
                  <a:prstClr val="white"/>
                </a:solidFill>
              </a:rPr>
              <a:t>United States</a:t>
            </a:r>
          </a:p>
          <a:p>
            <a:pPr algn="l"/>
            <a:r>
              <a:rPr lang="en-US" smtClean="0">
                <a:solidFill>
                  <a:prstClr val="white"/>
                </a:solidFill>
              </a:rPr>
              <a:t>National Library of Medicine</a:t>
            </a:r>
          </a:p>
          <a:p>
            <a:pPr algn="l"/>
            <a:r>
              <a:rPr lang="en-US" smtClean="0">
                <a:solidFill>
                  <a:prstClr val="white"/>
                </a:solidFill>
              </a:rPr>
              <a:t>National Institutes of Health, Health and Human Services</a:t>
            </a:r>
          </a:p>
          <a:p>
            <a:endParaRPr lang="en-US" dirty="0"/>
          </a:p>
        </p:txBody>
      </p:sp>
      <p:pic>
        <p:nvPicPr>
          <p:cNvPr id="819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6248400"/>
            <a:ext cx="47625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3904568"/>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lgn="l">
              <a:defRPr/>
            </a:lvl1pPr>
          </a:lstStyle>
          <a:p>
            <a:r>
              <a:rPr lang="en-US" smtClean="0"/>
              <a:t>United States </a:t>
            </a:r>
          </a:p>
          <a:p>
            <a:r>
              <a:rPr lang="en-US" smtClean="0"/>
              <a:t>National Library of Medicine </a:t>
            </a:r>
          </a:p>
          <a:p>
            <a:r>
              <a:rPr lang="en-US" smtClean="0"/>
              <a:t>National Institutes of Health, Health and Human Services </a:t>
            </a:r>
            <a:endParaRPr lang="en-US" dirty="0"/>
          </a:p>
        </p:txBody>
      </p:sp>
      <p:pic>
        <p:nvPicPr>
          <p:cNvPr id="921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6248400"/>
            <a:ext cx="47625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934604"/>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838200" y="6248400"/>
            <a:ext cx="5181600" cy="47307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endParaRPr lang="en-US" dirty="0" smtClean="0">
              <a:solidFill>
                <a:prstClr val="white"/>
              </a:solidFill>
            </a:endParaRPr>
          </a:p>
          <a:p>
            <a:pPr algn="l"/>
            <a:r>
              <a:rPr lang="en-US" dirty="0" smtClean="0">
                <a:solidFill>
                  <a:prstClr val="white"/>
                </a:solidFill>
              </a:rPr>
              <a:t>United States</a:t>
            </a:r>
          </a:p>
          <a:p>
            <a:pPr algn="l"/>
            <a:r>
              <a:rPr lang="en-US" dirty="0" smtClean="0">
                <a:solidFill>
                  <a:prstClr val="white"/>
                </a:solidFill>
              </a:rPr>
              <a:t>National Library of Medicine</a:t>
            </a:r>
          </a:p>
          <a:p>
            <a:pPr algn="l"/>
            <a:r>
              <a:rPr lang="en-US" dirty="0" smtClean="0">
                <a:solidFill>
                  <a:prstClr val="white"/>
                </a:solidFill>
              </a:rPr>
              <a:t>National Institutes of Health, Health and Human Services</a:t>
            </a:r>
          </a:p>
          <a:p>
            <a:endParaRPr lang="en-US" dirty="0"/>
          </a:p>
        </p:txBody>
      </p:sp>
    </p:spTree>
    <p:extLst>
      <p:ext uri="{BB962C8B-B14F-4D97-AF65-F5344CB8AC3E}">
        <p14:creationId xmlns:p14="http://schemas.microsoft.com/office/powerpoint/2010/main" val="284372947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 id="2147483661" r:id="rId13"/>
  </p:sldLayoutIdLst>
  <p:transition spd="slow">
    <p:pull/>
  </p:transition>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chart" Target="../charts/chart6.xml"/><Relationship Id="rId4" Type="http://schemas.openxmlformats.org/officeDocument/2006/relationships/chart" Target="../charts/chart5.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9.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smtClean="0"/>
              <a:t>Fellows, print, disaster information and consumer health</a:t>
            </a:r>
            <a:endParaRPr lang="en-US" dirty="0"/>
          </a:p>
        </p:txBody>
      </p:sp>
      <p:sp>
        <p:nvSpPr>
          <p:cNvPr id="6" name="Subtitle 5"/>
          <p:cNvSpPr>
            <a:spLocks noGrp="1"/>
          </p:cNvSpPr>
          <p:nvPr>
            <p:ph type="subTitle" idx="1"/>
          </p:nvPr>
        </p:nvSpPr>
        <p:spPr>
          <a:xfrm>
            <a:off x="1371600" y="4038600"/>
            <a:ext cx="6400800" cy="1752600"/>
          </a:xfrm>
        </p:spPr>
        <p:txBody>
          <a:bodyPr>
            <a:normAutofit/>
          </a:bodyPr>
          <a:lstStyle/>
          <a:p>
            <a:pPr algn="r"/>
            <a:r>
              <a:rPr lang="en-US" sz="2800" dirty="0" smtClean="0"/>
              <a:t>Joyce E.B. Backus</a:t>
            </a:r>
          </a:p>
          <a:p>
            <a:pPr algn="r"/>
            <a:r>
              <a:rPr lang="en-US" sz="2800" dirty="0" smtClean="0"/>
              <a:t>Associate Director for Library Operations</a:t>
            </a:r>
            <a:endParaRPr lang="en-US" sz="2800" dirty="0"/>
          </a:p>
        </p:txBody>
      </p:sp>
      <p:sp>
        <p:nvSpPr>
          <p:cNvPr id="4" name="Footer Placeholder 3"/>
          <p:cNvSpPr>
            <a:spLocks noGrp="1"/>
          </p:cNvSpPr>
          <p:nvPr>
            <p:ph type="ftr" sz="quarter" idx="11"/>
          </p:nvPr>
        </p:nvSpPr>
        <p:spPr/>
        <p:txBody>
          <a:bodyPr/>
          <a:lstStyle/>
          <a:p>
            <a:pPr algn="l"/>
            <a:r>
              <a:rPr lang="en-US" smtClean="0"/>
              <a:t>United States </a:t>
            </a:r>
          </a:p>
          <a:p>
            <a:pPr algn="l"/>
            <a:r>
              <a:rPr lang="en-US" smtClean="0"/>
              <a:t>National Library of Medicine </a:t>
            </a:r>
          </a:p>
          <a:p>
            <a:pPr algn="l"/>
            <a:r>
              <a:rPr lang="en-US" smtClean="0"/>
              <a:t>National Institutes of Health, Health and Human Services </a:t>
            </a:r>
            <a:endParaRPr lang="en-US" dirty="0"/>
          </a:p>
        </p:txBody>
      </p:sp>
    </p:spTree>
    <p:extLst>
      <p:ext uri="{BB962C8B-B14F-4D97-AF65-F5344CB8AC3E}">
        <p14:creationId xmlns:p14="http://schemas.microsoft.com/office/powerpoint/2010/main" val="3184658353"/>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dirty="0" smtClean="0"/>
              <a:t>Disaster Information Management Research Center homepage</a:t>
            </a:r>
            <a:endParaRPr lang="en-US" dirty="0"/>
          </a:p>
        </p:txBody>
      </p:sp>
      <p:pic>
        <p:nvPicPr>
          <p:cNvPr id="51204" name="Picture 4" descr="screen shot of Disaster Information Management Research Center homepage" title="screen shot of Disaster Information Management Research Center homepage"/>
          <p:cNvPicPr>
            <a:picLocks noChangeAspect="1" noChangeArrowheads="1"/>
          </p:cNvPicPr>
          <p:nvPr/>
        </p:nvPicPr>
        <p:blipFill rotWithShape="1">
          <a:blip r:embed="rId2"/>
          <a:srcRect l="3826" t="19138" r="4887" b="5998"/>
          <a:stretch/>
        </p:blipFill>
        <p:spPr bwMode="auto">
          <a:xfrm>
            <a:off x="112906" y="304800"/>
            <a:ext cx="8918187" cy="5867400"/>
          </a:xfrm>
          <a:prstGeom prst="rect">
            <a:avLst/>
          </a:prstGeom>
          <a:noFill/>
          <a:ln w="9525">
            <a:noFill/>
            <a:miter lim="800000"/>
            <a:headEnd/>
            <a:tailEnd/>
          </a:ln>
          <a:effectLst/>
        </p:spPr>
      </p:pic>
    </p:spTree>
    <p:extLst>
      <p:ext uri="{BB962C8B-B14F-4D97-AF65-F5344CB8AC3E}">
        <p14:creationId xmlns:p14="http://schemas.microsoft.com/office/powerpoint/2010/main" val="2039554487"/>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descr="disaster info specialization program" title="disaster info specialization program"/>
          <p:cNvSpPr>
            <a:spLocks noGrp="1"/>
          </p:cNvSpPr>
          <p:nvPr>
            <p:ph type="title"/>
          </p:nvPr>
        </p:nvSpPr>
        <p:spPr>
          <a:xfrm>
            <a:off x="0" y="0"/>
            <a:ext cx="9144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r>
              <a:rPr lang="en-US" sz="4000" dirty="0" smtClean="0">
                <a:effectLst/>
                <a:ea typeface="ＭＳ Ｐゴシック" pitchFamily="34" charset="-128"/>
              </a:rPr>
              <a:t>Disaster Info Specialization Program</a:t>
            </a:r>
          </a:p>
        </p:txBody>
      </p:sp>
      <p:sp>
        <p:nvSpPr>
          <p:cNvPr id="159747" name="Content Placeholder 2" descr="The Disaster Information Management Research Center within the Specialized Information Services Branch awarded for the first time in 2011 contracts in the amount of $15,000 to $30,000 for collaborations between a library and a disaster-related organization. The intent is to improve access to disaster medicine and public health information for the disaster health workforce. Funds were awarded for another 7 projects in 2012. The maps show the geographical distribution of these contract awards. It is anticipated that funds will be awarded for 2013, but for a smaller number of contracts. Notice of the solicitation will be published on FedBizOps and numerous listservs and other channels. &#10;&#10;" title="The Disaster Information Management Research Center within the Specialized Information Services Branch awarded for the first time in 2011 contracts in the amount of $15,000 to $30,000 for collaborations between a library and a disaster-related organization. The intent is to improve access to disaster medicine and public health information for the disaster health workforce. Funds were awarded for another 7 projects in 2012. The maps show the geographical distribution of these contract awards. It is anticipated that funds will be awarded for 2013, but for a smaller number of contracts. Notice of the solicitation will be published on FedBizOps and numerous listservs and other channels. "/>
          <p:cNvSpPr>
            <a:spLocks noGrp="1"/>
          </p:cNvSpPr>
          <p:nvPr>
            <p:ph sz="half" idx="1"/>
          </p:nvPr>
        </p:nvSpPr>
        <p:spPr>
          <a:xfrm>
            <a:off x="533400" y="914400"/>
            <a:ext cx="8610600" cy="1905000"/>
          </a:xfrm>
        </p:spPr>
        <p:txBody>
          <a:bodyPr>
            <a:normAutofit/>
          </a:bodyPr>
          <a:lstStyle/>
          <a:p>
            <a:pPr marL="0" indent="0">
              <a:spcBef>
                <a:spcPts val="600"/>
              </a:spcBef>
              <a:spcAft>
                <a:spcPts val="600"/>
              </a:spcAft>
              <a:buNone/>
              <a:defRPr/>
            </a:pPr>
            <a:r>
              <a:rPr lang="en-US" sz="1800" dirty="0"/>
              <a:t>The Disaster Information Management Research </a:t>
            </a:r>
            <a:r>
              <a:rPr lang="en-US" sz="1800" dirty="0" smtClean="0"/>
              <a:t>Center at NLM </a:t>
            </a:r>
            <a:r>
              <a:rPr lang="en-US" sz="1800" dirty="0"/>
              <a:t>contracted with the Medical Library Association </a:t>
            </a:r>
            <a:r>
              <a:rPr lang="en-US" sz="1800" dirty="0" smtClean="0"/>
              <a:t>to offer </a:t>
            </a:r>
            <a:r>
              <a:rPr lang="en-US" sz="1800" dirty="0"/>
              <a:t>continuing education courses </a:t>
            </a:r>
            <a:r>
              <a:rPr lang="en-US" sz="1800" dirty="0" smtClean="0"/>
              <a:t>in </a:t>
            </a:r>
            <a:r>
              <a:rPr lang="en-US" sz="1800" dirty="0"/>
              <a:t>support of a disaster information specialization for librarians and other interested professionals</a:t>
            </a:r>
            <a:r>
              <a:rPr lang="en-US" sz="1800" dirty="0" smtClean="0"/>
              <a:t>. </a:t>
            </a:r>
            <a:r>
              <a:rPr lang="en-US" sz="1800" u="sng" dirty="0"/>
              <a:t>http://</a:t>
            </a:r>
            <a:r>
              <a:rPr lang="en-US" sz="1800" u="sng" dirty="0" err="1"/>
              <a:t>www.mlanet.org</a:t>
            </a:r>
            <a:r>
              <a:rPr lang="en-US" sz="1800" u="sng" dirty="0"/>
              <a:t>/education/dis</a:t>
            </a:r>
            <a:endParaRPr lang="en-US" sz="1800" dirty="0"/>
          </a:p>
          <a:p>
            <a:pPr marL="0" indent="0">
              <a:spcBef>
                <a:spcPts val="600"/>
              </a:spcBef>
              <a:spcAft>
                <a:spcPts val="600"/>
              </a:spcAft>
              <a:buNone/>
              <a:defRPr/>
            </a:pPr>
            <a:endParaRPr lang="en-US" sz="1800" dirty="0" smtClean="0"/>
          </a:p>
          <a:p>
            <a:pPr marL="0" indent="0" algn="ctr">
              <a:spcBef>
                <a:spcPts val="600"/>
              </a:spcBef>
              <a:spcAft>
                <a:spcPts val="600"/>
              </a:spcAft>
              <a:buNone/>
              <a:defRPr/>
            </a:pPr>
            <a:endParaRPr lang="en-US" sz="1800" dirty="0" smtClean="0"/>
          </a:p>
          <a:p>
            <a:pPr marL="0" indent="0">
              <a:spcBef>
                <a:spcPts val="600"/>
              </a:spcBef>
              <a:spcAft>
                <a:spcPts val="600"/>
              </a:spcAft>
              <a:buNone/>
              <a:defRPr/>
            </a:pPr>
            <a:endParaRPr lang="en-US" dirty="0" smtClean="0"/>
          </a:p>
        </p:txBody>
      </p:sp>
      <p:sp>
        <p:nvSpPr>
          <p:cNvPr id="16" name="Content Placeholder 2" descr="advanced:&#10;additional 12 hours of courses and/or experiences participating in disaster information outreach activities&#10;conference call presentations/webinars such as the recent disaster summits count as credits toward advanced level&#10;ideas for advanced hours:  http://disasterinfo.nlm.nih.gov/dimrc/disasterinfocurriculum.html" title="Advanced"/>
          <p:cNvSpPr>
            <a:spLocks noGrp="1"/>
          </p:cNvSpPr>
          <p:nvPr>
            <p:ph sz="half" idx="2"/>
          </p:nvPr>
        </p:nvSpPr>
        <p:spPr>
          <a:xfrm>
            <a:off x="5029200" y="3429000"/>
            <a:ext cx="3429000" cy="2743200"/>
          </a:xfrm>
          <a:ln w="28575">
            <a:solidFill>
              <a:schemeClr val="tx1"/>
            </a:solidFill>
          </a:ln>
        </p:spPr>
        <p:txBody>
          <a:bodyPr>
            <a:noAutofit/>
          </a:bodyPr>
          <a:lstStyle/>
          <a:p>
            <a:pPr marL="0" indent="0" algn="ctr" eaLnBrk="1" hangingPunct="1">
              <a:spcBef>
                <a:spcPts val="600"/>
              </a:spcBef>
              <a:spcAft>
                <a:spcPts val="600"/>
              </a:spcAft>
              <a:buNone/>
              <a:defRPr/>
            </a:pPr>
            <a:r>
              <a:rPr lang="en-US" sz="1800" u="sng" dirty="0" smtClean="0"/>
              <a:t>Advanced</a:t>
            </a:r>
          </a:p>
          <a:p>
            <a:pPr marL="168275" indent="-168275">
              <a:spcBef>
                <a:spcPts val="600"/>
              </a:spcBef>
              <a:spcAft>
                <a:spcPts val="600"/>
              </a:spcAft>
              <a:defRPr/>
            </a:pPr>
            <a:r>
              <a:rPr lang="en-US" sz="1400" dirty="0" smtClean="0">
                <a:effectLst/>
              </a:rPr>
              <a:t>Additional 12 hours of courses AND/OR experiences participating in disaster information outreach activities</a:t>
            </a:r>
          </a:p>
          <a:p>
            <a:pPr marL="168275" indent="-168275">
              <a:spcBef>
                <a:spcPts val="600"/>
              </a:spcBef>
              <a:spcAft>
                <a:spcPts val="600"/>
              </a:spcAft>
              <a:defRPr/>
            </a:pPr>
            <a:r>
              <a:rPr lang="en-US" sz="1400" dirty="0" smtClean="0"/>
              <a:t>Conference call presentations/webinars such as the recent disaster summits count as credits toward Advanced Level. </a:t>
            </a:r>
          </a:p>
          <a:p>
            <a:pPr marL="168275" indent="-168275">
              <a:spcBef>
                <a:spcPts val="600"/>
              </a:spcBef>
              <a:spcAft>
                <a:spcPts val="600"/>
              </a:spcAft>
              <a:defRPr/>
            </a:pPr>
            <a:r>
              <a:rPr lang="en-US" sz="1400" dirty="0" smtClean="0">
                <a:effectLst/>
              </a:rPr>
              <a:t>Ideas for advanced hours: </a:t>
            </a:r>
            <a:r>
              <a:rPr lang="en-US" sz="1400" u="sng" dirty="0"/>
              <a:t>http://</a:t>
            </a:r>
            <a:r>
              <a:rPr lang="en-US" sz="1400" u="sng" dirty="0" smtClean="0"/>
              <a:t>disasterinfo.nlm.nih.gov/dimrc/disasterinfocurriculum.html</a:t>
            </a:r>
            <a:endParaRPr lang="en-US" sz="1600" dirty="0" smtClean="0">
              <a:effectLst/>
            </a:endParaRPr>
          </a:p>
          <a:p>
            <a:pPr marL="168275" indent="-168275">
              <a:spcBef>
                <a:spcPts val="600"/>
              </a:spcBef>
              <a:spcAft>
                <a:spcPts val="600"/>
              </a:spcAft>
              <a:defRPr/>
            </a:pPr>
            <a:endParaRPr lang="en-US" sz="1600" dirty="0" smtClean="0">
              <a:effectLst/>
            </a:endParaRPr>
          </a:p>
        </p:txBody>
      </p:sp>
      <p:sp>
        <p:nvSpPr>
          <p:cNvPr id="17" name="Content Placeholder 2" descr="basic level 5 required courses:&#10;Disasater health information the basics&#10;u.s. response to disasters and public health emergencies&#10;information roles in disaster management, fema&#10;IS-100.b - introduction to incident command system, fema" title="basic level 5 required courses"/>
          <p:cNvSpPr>
            <a:spLocks noGrp="1"/>
          </p:cNvSpPr>
          <p:nvPr>
            <p:ph sz="half" idx="4294967295"/>
          </p:nvPr>
        </p:nvSpPr>
        <p:spPr>
          <a:xfrm>
            <a:off x="1066800" y="3429000"/>
            <a:ext cx="3429000" cy="2743200"/>
          </a:xfrm>
          <a:ln w="28575">
            <a:solidFill>
              <a:schemeClr val="tx1"/>
            </a:solidFill>
          </a:ln>
        </p:spPr>
        <p:txBody>
          <a:bodyPr>
            <a:noAutofit/>
          </a:bodyPr>
          <a:lstStyle/>
          <a:p>
            <a:pPr marL="0" indent="0" algn="ctr" eaLnBrk="1" hangingPunct="1">
              <a:spcBef>
                <a:spcPts val="0"/>
              </a:spcBef>
              <a:spcAft>
                <a:spcPts val="600"/>
              </a:spcAft>
              <a:buNone/>
              <a:defRPr/>
            </a:pPr>
            <a:r>
              <a:rPr lang="en-US" sz="1800" u="sng" dirty="0" smtClean="0">
                <a:effectLst/>
              </a:rPr>
              <a:t>Basic Level (5 Required Courses)</a:t>
            </a:r>
          </a:p>
          <a:p>
            <a:pPr marL="168275" indent="-168275">
              <a:spcBef>
                <a:spcPts val="0"/>
              </a:spcBef>
              <a:spcAft>
                <a:spcPts val="600"/>
              </a:spcAft>
              <a:defRPr/>
            </a:pPr>
            <a:r>
              <a:rPr lang="en-US" sz="1400" dirty="0" smtClean="0"/>
              <a:t>Disaster Health Information: The Basics</a:t>
            </a:r>
          </a:p>
          <a:p>
            <a:pPr marL="168275" indent="-168275">
              <a:spcBef>
                <a:spcPts val="0"/>
              </a:spcBef>
              <a:spcAft>
                <a:spcPts val="600"/>
              </a:spcAft>
              <a:defRPr/>
            </a:pPr>
            <a:r>
              <a:rPr lang="en-US" sz="1400" dirty="0" smtClean="0"/>
              <a:t>U.S. Response to Disasters &amp; Public Health Emergencies</a:t>
            </a:r>
          </a:p>
          <a:p>
            <a:pPr marL="168275" indent="-168275">
              <a:spcBef>
                <a:spcPts val="0"/>
              </a:spcBef>
              <a:spcAft>
                <a:spcPts val="600"/>
              </a:spcAft>
              <a:defRPr/>
            </a:pPr>
            <a:r>
              <a:rPr lang="en-US" sz="1400" dirty="0" smtClean="0"/>
              <a:t>Information Roles in Disaster Management</a:t>
            </a:r>
          </a:p>
          <a:p>
            <a:pPr marL="168275" indent="-168275">
              <a:spcBef>
                <a:spcPts val="0"/>
              </a:spcBef>
              <a:spcAft>
                <a:spcPts val="600"/>
              </a:spcAft>
              <a:defRPr/>
            </a:pPr>
            <a:r>
              <a:rPr lang="en-US" sz="1400" dirty="0" smtClean="0"/>
              <a:t>IS-700: National Incident Management, FEMA</a:t>
            </a:r>
          </a:p>
          <a:p>
            <a:pPr marL="168275" indent="-168275">
              <a:spcBef>
                <a:spcPts val="0"/>
              </a:spcBef>
              <a:spcAft>
                <a:spcPts val="600"/>
              </a:spcAft>
              <a:defRPr/>
            </a:pPr>
            <a:r>
              <a:rPr lang="en-US" sz="1400" dirty="0" smtClean="0"/>
              <a:t>IS-100.b: Introduction to Incident Command System, FEMA</a:t>
            </a:r>
            <a:endParaRPr lang="en-US" sz="1400" dirty="0" smtClean="0">
              <a:effectLst/>
            </a:endParaRPr>
          </a:p>
          <a:p>
            <a:pPr>
              <a:spcBef>
                <a:spcPts val="600"/>
              </a:spcBef>
              <a:spcAft>
                <a:spcPts val="600"/>
              </a:spcAft>
              <a:defRPr/>
            </a:pPr>
            <a:endParaRPr lang="en-US" sz="2400" dirty="0" smtClean="0">
              <a:effectLst/>
            </a:endParaRPr>
          </a:p>
          <a:p>
            <a:pPr marL="0" indent="0" algn="ctr" eaLnBrk="1" hangingPunct="1">
              <a:spcBef>
                <a:spcPts val="600"/>
              </a:spcBef>
              <a:spcAft>
                <a:spcPts val="600"/>
              </a:spcAft>
              <a:buNone/>
              <a:defRPr/>
            </a:pPr>
            <a:endParaRPr lang="en-US" sz="2400" dirty="0" smtClean="0"/>
          </a:p>
        </p:txBody>
      </p:sp>
      <p:sp>
        <p:nvSpPr>
          <p:cNvPr id="13" name="Content Placeholder 2" descr="Two levels of specialization &#10;Five new courses added between May-September 2012&#10;" title="Two levels of specialization "/>
          <p:cNvSpPr>
            <a:spLocks noGrp="1"/>
          </p:cNvSpPr>
          <p:nvPr>
            <p:ph sz="half" idx="4294967295"/>
          </p:nvPr>
        </p:nvSpPr>
        <p:spPr>
          <a:xfrm>
            <a:off x="990600" y="2263775"/>
            <a:ext cx="3886200" cy="1089025"/>
          </a:xfrm>
        </p:spPr>
        <p:txBody>
          <a:bodyPr>
            <a:normAutofit lnSpcReduction="10000"/>
          </a:bodyPr>
          <a:lstStyle/>
          <a:p>
            <a:pPr>
              <a:spcBef>
                <a:spcPts val="600"/>
              </a:spcBef>
              <a:spcAft>
                <a:spcPts val="600"/>
              </a:spcAft>
              <a:defRPr/>
            </a:pPr>
            <a:r>
              <a:rPr lang="en-US" sz="1800" dirty="0" smtClean="0"/>
              <a:t>Two </a:t>
            </a:r>
            <a:r>
              <a:rPr lang="en-US" sz="1800" dirty="0"/>
              <a:t>levels of specialization </a:t>
            </a:r>
          </a:p>
          <a:p>
            <a:pPr>
              <a:spcBef>
                <a:spcPts val="600"/>
              </a:spcBef>
              <a:spcAft>
                <a:spcPts val="600"/>
              </a:spcAft>
              <a:defRPr/>
            </a:pPr>
            <a:r>
              <a:rPr lang="en-US" sz="1800" dirty="0"/>
              <a:t>Five new courses added between May-September 2012</a:t>
            </a:r>
          </a:p>
          <a:p>
            <a:pPr marL="0" indent="0">
              <a:spcBef>
                <a:spcPts val="600"/>
              </a:spcBef>
              <a:spcAft>
                <a:spcPts val="600"/>
              </a:spcAft>
              <a:buNone/>
              <a:defRPr/>
            </a:pPr>
            <a:endParaRPr lang="en-US" sz="1400" dirty="0"/>
          </a:p>
        </p:txBody>
      </p:sp>
      <p:pic>
        <p:nvPicPr>
          <p:cNvPr id="1026" name="Picture 2" descr="Image of a police officer addressing a group of professionals" title="Image of a police officer addressing a group of professiona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8343" y="1987826"/>
            <a:ext cx="2293657" cy="1288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3140768"/>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of Resource Sharing Survey</a:t>
            </a:r>
            <a:endParaRPr lang="en-US" dirty="0"/>
          </a:p>
        </p:txBody>
      </p:sp>
      <p:sp>
        <p:nvSpPr>
          <p:cNvPr id="5" name="Text Placeholder 4"/>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pPr algn="l"/>
            <a:r>
              <a:rPr lang="en-US" smtClean="0"/>
              <a:t>United States </a:t>
            </a:r>
          </a:p>
          <a:p>
            <a:pPr algn="l"/>
            <a:r>
              <a:rPr lang="en-US" smtClean="0"/>
              <a:t>National Library of Medicine </a:t>
            </a:r>
          </a:p>
          <a:p>
            <a:pPr algn="l"/>
            <a:r>
              <a:rPr lang="en-US" smtClean="0"/>
              <a:t>National Institutes of Health, Health and Human Services </a:t>
            </a:r>
            <a:endParaRPr lang="en-US" dirty="0"/>
          </a:p>
        </p:txBody>
      </p:sp>
    </p:spTree>
    <p:extLst>
      <p:ext uri="{BB962C8B-B14F-4D97-AF65-F5344CB8AC3E}">
        <p14:creationId xmlns:p14="http://schemas.microsoft.com/office/powerpoint/2010/main" val="661119979"/>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10" descr="Our study of ILL trends in the network was prompted a few years ago by the decline in DOCLINE use.  As you can see, the numbers of ILL requests by DOCLINE libraries continues a significant downward trend. Since the peak in 2002, we have seen a 49% decrease in ILL traffic in DOCLINE.  &#10;&#10;X axis = requests&#10;Y axis = years&#10;1993 = 2,598,366&#10;1994 = 2,801,712&#10;1995 = 2,993,963&#10;1996 = 2,930,793&#10;1997 = 2,876,861&#10;1998 = 2,916,254&#10;1999 = 3,025,453&#10;2000 = 2,985,212&#10;2001 = 2,923,384&#10;2002 = 3,038,934&#10;2003 = 2,865,964&#10;2004 = 2,704,190&#10;2005 = 2,480,132&#10;2006 = 2,311,516&#10;2007 = 2,102,068&#10;2008 = 1,969,656&#10;2009 = 1,861,208&#10;2010 = 1,765,108&#10;2011 = 1,631,667&#10;2012 = 1,551,541&#10;" title="ILL requests in US and Canada in DOCLINE"/>
          <p:cNvGraphicFramePr>
            <a:graphicFrameLocks noChangeAspect="1"/>
          </p:cNvGraphicFramePr>
          <p:nvPr>
            <p:extLst>
              <p:ext uri="{D42A27DB-BD31-4B8C-83A1-F6EECF244321}">
                <p14:modId xmlns:p14="http://schemas.microsoft.com/office/powerpoint/2010/main" val="432472786"/>
              </p:ext>
            </p:extLst>
          </p:nvPr>
        </p:nvGraphicFramePr>
        <p:xfrm>
          <a:off x="212464" y="1600200"/>
          <a:ext cx="8915400" cy="471487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2"/>
          <p:cNvSpPr txBox="1">
            <a:spLocks noChangeArrowheads="1"/>
          </p:cNvSpPr>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Arial" charset="0"/>
              </a:defRPr>
            </a:lvl2pPr>
            <a:lvl3pPr algn="l" rtl="0" eaLnBrk="1" fontAlgn="base" hangingPunct="1">
              <a:spcBef>
                <a:spcPct val="0"/>
              </a:spcBef>
              <a:spcAft>
                <a:spcPct val="0"/>
              </a:spcAft>
              <a:defRPr sz="4200">
                <a:solidFill>
                  <a:schemeClr val="tx2"/>
                </a:solidFill>
                <a:latin typeface="Arial" charset="0"/>
              </a:defRPr>
            </a:lvl3pPr>
            <a:lvl4pPr algn="l" rtl="0" eaLnBrk="1" fontAlgn="base" hangingPunct="1">
              <a:spcBef>
                <a:spcPct val="0"/>
              </a:spcBef>
              <a:spcAft>
                <a:spcPct val="0"/>
              </a:spcAft>
              <a:defRPr sz="4200">
                <a:solidFill>
                  <a:schemeClr val="tx2"/>
                </a:solidFill>
                <a:latin typeface="Arial" charset="0"/>
              </a:defRPr>
            </a:lvl4pPr>
            <a:lvl5pPr algn="l" rtl="0" eaLnBrk="1" fontAlgn="base" hangingPunct="1">
              <a:spcBef>
                <a:spcPct val="0"/>
              </a:spcBef>
              <a:spcAft>
                <a:spcPct val="0"/>
              </a:spcAft>
              <a:defRPr sz="4200">
                <a:solidFill>
                  <a:schemeClr val="tx2"/>
                </a:solidFill>
                <a:latin typeface="Arial" charset="0"/>
              </a:defRPr>
            </a:lvl5pPr>
            <a:lvl6pPr marL="457200" algn="l" rtl="0" eaLnBrk="1" fontAlgn="base" hangingPunct="1">
              <a:spcBef>
                <a:spcPct val="0"/>
              </a:spcBef>
              <a:spcAft>
                <a:spcPct val="0"/>
              </a:spcAft>
              <a:defRPr sz="4200">
                <a:solidFill>
                  <a:schemeClr val="tx2"/>
                </a:solidFill>
                <a:latin typeface="Arial" charset="0"/>
              </a:defRPr>
            </a:lvl6pPr>
            <a:lvl7pPr marL="914400" algn="l" rtl="0" eaLnBrk="1" fontAlgn="base" hangingPunct="1">
              <a:spcBef>
                <a:spcPct val="0"/>
              </a:spcBef>
              <a:spcAft>
                <a:spcPct val="0"/>
              </a:spcAft>
              <a:defRPr sz="4200">
                <a:solidFill>
                  <a:schemeClr val="tx2"/>
                </a:solidFill>
                <a:latin typeface="Arial" charset="0"/>
              </a:defRPr>
            </a:lvl7pPr>
            <a:lvl8pPr marL="1371600" algn="l" rtl="0" eaLnBrk="1" fontAlgn="base" hangingPunct="1">
              <a:spcBef>
                <a:spcPct val="0"/>
              </a:spcBef>
              <a:spcAft>
                <a:spcPct val="0"/>
              </a:spcAft>
              <a:defRPr sz="4200">
                <a:solidFill>
                  <a:schemeClr val="tx2"/>
                </a:solidFill>
                <a:latin typeface="Arial" charset="0"/>
              </a:defRPr>
            </a:lvl8pPr>
            <a:lvl9pPr marL="1828800" algn="l" rtl="0" eaLnBrk="1" fontAlgn="base" hangingPunct="1">
              <a:spcBef>
                <a:spcPct val="0"/>
              </a:spcBef>
              <a:spcAft>
                <a:spcPct val="0"/>
              </a:spcAft>
              <a:defRPr sz="4200">
                <a:solidFill>
                  <a:schemeClr val="tx2"/>
                </a:solidFill>
                <a:latin typeface="Arial" charset="0"/>
              </a:defRPr>
            </a:lvl9pPr>
          </a:lstStyle>
          <a:p>
            <a:pPr algn="ctr"/>
            <a:r>
              <a:rPr lang="en-US" sz="4000" dirty="0">
                <a:solidFill>
                  <a:schemeClr val="tx1"/>
                </a:solidFill>
                <a:effectLst>
                  <a:outerShdw blurRad="38100" dist="38100" dir="2700000" algn="tl">
                    <a:srgbClr val="000000">
                      <a:alpha val="43137"/>
                    </a:srgbClr>
                  </a:outerShdw>
                </a:effectLst>
              </a:rPr>
              <a:t>ILL Requests in US and Canada in DOCLINE </a:t>
            </a:r>
          </a:p>
        </p:txBody>
      </p:sp>
      <p:sp>
        <p:nvSpPr>
          <p:cNvPr id="6" name="TextBox 5"/>
          <p:cNvSpPr txBox="1"/>
          <p:nvPr/>
        </p:nvSpPr>
        <p:spPr>
          <a:xfrm>
            <a:off x="5867400" y="6096000"/>
            <a:ext cx="2971800" cy="400110"/>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rPr>
              <a:t>49% decline 2002 - 2012</a:t>
            </a:r>
            <a:endParaRPr lang="en-US" sz="2000" b="1" dirty="0">
              <a:effectLst>
                <a:outerShdw blurRad="38100" dist="38100" dir="2700000" algn="tl">
                  <a:srgbClr val="000000">
                    <a:alpha val="43137"/>
                  </a:srgbClr>
                </a:outerShdw>
              </a:effectLst>
            </a:endParaRPr>
          </a:p>
        </p:txBody>
      </p:sp>
      <p:sp>
        <p:nvSpPr>
          <p:cNvPr id="2" name="Title 1" hidden="1"/>
          <p:cNvSpPr>
            <a:spLocks noGrp="1"/>
          </p:cNvSpPr>
          <p:nvPr>
            <p:ph type="title"/>
          </p:nvPr>
        </p:nvSpPr>
        <p:spPr/>
        <p:txBody>
          <a:bodyPr>
            <a:normAutofit fontScale="90000"/>
          </a:bodyPr>
          <a:lstStyle/>
          <a:p>
            <a:r>
              <a:rPr lang="en-US" dirty="0" smtClean="0"/>
              <a:t>I.L.L.</a:t>
            </a:r>
            <a:r>
              <a:rPr lang="en-US" baseline="0" dirty="0" smtClean="0"/>
              <a:t> Requests in U.S. and Canada in DOCLINE</a:t>
            </a:r>
            <a:endParaRPr lang="en-US" dirty="0"/>
          </a:p>
        </p:txBody>
      </p:sp>
    </p:spTree>
    <p:extLst>
      <p:ext uri="{BB962C8B-B14F-4D97-AF65-F5344CB8AC3E}">
        <p14:creationId xmlns:p14="http://schemas.microsoft.com/office/powerpoint/2010/main" val="205904891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fontScale="90000"/>
          </a:bodyPr>
          <a:lstStyle/>
          <a:p>
            <a:r>
              <a:rPr lang="en-US" dirty="0" smtClean="0"/>
              <a:t>Strategic Plan:  Future of Resource Sharing</a:t>
            </a:r>
            <a:endParaRPr lang="en-US" dirty="0"/>
          </a:p>
        </p:txBody>
      </p:sp>
      <p:sp>
        <p:nvSpPr>
          <p:cNvPr id="3" name="Content Placeholder 2"/>
          <p:cNvSpPr>
            <a:spLocks noGrp="1"/>
          </p:cNvSpPr>
          <p:nvPr>
            <p:ph idx="1"/>
          </p:nvPr>
        </p:nvSpPr>
        <p:spPr/>
        <p:txBody>
          <a:bodyPr/>
          <a:lstStyle/>
          <a:p>
            <a:endParaRPr lang="en-US" smtClean="0"/>
          </a:p>
          <a:p>
            <a:pPr marL="0" indent="0">
              <a:buNone/>
            </a:pPr>
            <a:r>
              <a:rPr lang="en-US" smtClean="0"/>
              <a:t>“Investigate reasons for declining DOCLINE and document delivery use, determine if other systems are meeting user needs and determine future direction for document delivery.”</a:t>
            </a:r>
          </a:p>
          <a:p>
            <a:pPr lvl="2"/>
            <a:endParaRPr lang="en-US" smtClean="0"/>
          </a:p>
          <a:p>
            <a:pPr lvl="1"/>
            <a:endParaRPr lang="en-US" dirty="0"/>
          </a:p>
        </p:txBody>
      </p:sp>
      <p:sp>
        <p:nvSpPr>
          <p:cNvPr id="4" name="Footer Placeholder 3"/>
          <p:cNvSpPr>
            <a:spLocks noGrp="1"/>
          </p:cNvSpPr>
          <p:nvPr>
            <p:ph type="ftr" sz="quarter" idx="11"/>
          </p:nvPr>
        </p:nvSpPr>
        <p:spPr/>
        <p:txBody>
          <a:bodyPr/>
          <a:lstStyle/>
          <a:p>
            <a:r>
              <a:rPr lang="en-US" smtClean="0"/>
              <a:t>United States </a:t>
            </a:r>
          </a:p>
          <a:p>
            <a:r>
              <a:rPr lang="en-US" smtClean="0"/>
              <a:t>National Library of Medicine </a:t>
            </a:r>
          </a:p>
          <a:p>
            <a:r>
              <a:rPr lang="en-US" smtClean="0"/>
              <a:t>National Institutes of Health, Health and Human Services </a:t>
            </a:r>
            <a:endParaRPr lang="en-US" dirty="0"/>
          </a:p>
        </p:txBody>
      </p:sp>
    </p:spTree>
    <p:extLst>
      <p:ext uri="{BB962C8B-B14F-4D97-AF65-F5344CB8AC3E}">
        <p14:creationId xmlns:p14="http://schemas.microsoft.com/office/powerpoint/2010/main" val="3008968564"/>
      </p:ext>
    </p:extLst>
  </p:cSld>
  <p:clrMapOvr>
    <a:overrideClrMapping bg1="dk1" tx1="lt1" bg2="dk2" tx2="lt2" accent1="accent1" accent2="accent2" accent3="accent3" accent4="accent4" accent5="accent5" accent6="accent6" hlink="hlink" folHlink="folHlink"/>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Groups </a:t>
            </a:r>
            <a:endParaRPr lang="en-US" dirty="0"/>
          </a:p>
        </p:txBody>
      </p:sp>
      <p:sp>
        <p:nvSpPr>
          <p:cNvPr id="5" name="Footer Placeholder 4"/>
          <p:cNvSpPr>
            <a:spLocks noGrp="1"/>
          </p:cNvSpPr>
          <p:nvPr>
            <p:ph type="ftr" sz="quarter" idx="11"/>
          </p:nvPr>
        </p:nvSpPr>
        <p:spPr/>
        <p:txBody>
          <a:bodyPr/>
          <a:lstStyle/>
          <a:p>
            <a:r>
              <a:rPr lang="en-US" smtClean="0"/>
              <a:t>United States</a:t>
            </a:r>
          </a:p>
          <a:p>
            <a:r>
              <a:rPr lang="en-US" smtClean="0"/>
              <a:t>National Library of Medicine </a:t>
            </a:r>
          </a:p>
          <a:p>
            <a:r>
              <a:rPr lang="en-US" smtClean="0"/>
              <a:t>National Institutes of Health, Health and Human Services </a:t>
            </a:r>
            <a:endParaRPr lang="en-US" dirty="0"/>
          </a:p>
        </p:txBody>
      </p:sp>
      <p:graphicFrame>
        <p:nvGraphicFramePr>
          <p:cNvPr id="4" name="Diagram 3" descr="How do your users access biomedical information ?&#10;What are the challenges you are facing with ILL?&#10;In a perfect world, how would you locate resources for your patrons – for items you do not own?&#10;" title="Focus Groups"/>
          <p:cNvGraphicFramePr/>
          <p:nvPr>
            <p:extLst>
              <p:ext uri="{D42A27DB-BD31-4B8C-83A1-F6EECF244321}">
                <p14:modId xmlns:p14="http://schemas.microsoft.com/office/powerpoint/2010/main" val="218451929"/>
              </p:ext>
            </p:extLst>
          </p:nvPr>
        </p:nvGraphicFramePr>
        <p:xfrm>
          <a:off x="1524000" y="1219200"/>
          <a:ext cx="60960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1866842"/>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Three Focus Groups</a:t>
            </a:r>
            <a:endParaRPr lang="en-US" dirty="0"/>
          </a:p>
        </p:txBody>
      </p:sp>
      <p:sp>
        <p:nvSpPr>
          <p:cNvPr id="3" name="Content Placeholder 2"/>
          <p:cNvSpPr>
            <a:spLocks noGrp="1"/>
          </p:cNvSpPr>
          <p:nvPr>
            <p:ph sz="half" idx="1"/>
          </p:nvPr>
        </p:nvSpPr>
        <p:spPr>
          <a:xfrm>
            <a:off x="228600" y="1676400"/>
            <a:ext cx="2895600" cy="4419600"/>
          </a:xfrm>
        </p:spPr>
        <p:txBody>
          <a:bodyPr>
            <a:normAutofit fontScale="55000" lnSpcReduction="20000"/>
          </a:bodyPr>
          <a:lstStyle/>
          <a:p>
            <a:pPr marL="0" indent="0" algn="ctr">
              <a:buNone/>
            </a:pPr>
            <a:r>
              <a:rPr lang="en-US" sz="3800" b="1" dirty="0" smtClean="0"/>
              <a:t>Hospitals</a:t>
            </a:r>
            <a:endParaRPr lang="en-US" b="1" dirty="0" smtClean="0"/>
          </a:p>
          <a:p>
            <a:r>
              <a:rPr lang="en-US" sz="3200" dirty="0" smtClean="0"/>
              <a:t>Wilmington VA Medical &amp; Regional Office Center</a:t>
            </a:r>
          </a:p>
          <a:p>
            <a:r>
              <a:rPr lang="en-US" sz="3200" dirty="0" smtClean="0"/>
              <a:t>Columbus Regional Healthcare System</a:t>
            </a:r>
          </a:p>
          <a:p>
            <a:r>
              <a:rPr lang="en-US" sz="3200" dirty="0" smtClean="0"/>
              <a:t>All Children’s Hospital</a:t>
            </a:r>
          </a:p>
          <a:p>
            <a:r>
              <a:rPr lang="en-US" sz="3200" dirty="0" smtClean="0"/>
              <a:t>St. Vincent Hospital </a:t>
            </a:r>
          </a:p>
          <a:p>
            <a:r>
              <a:rPr lang="en-US" sz="3200" dirty="0"/>
              <a:t>Community </a:t>
            </a:r>
            <a:r>
              <a:rPr lang="en-US" sz="3200" dirty="0" smtClean="0"/>
              <a:t>Hospital</a:t>
            </a:r>
            <a:endParaRPr lang="en-US" sz="3200" dirty="0"/>
          </a:p>
          <a:p>
            <a:r>
              <a:rPr lang="en-US" sz="3200" dirty="0"/>
              <a:t>St. Edward Mercy </a:t>
            </a:r>
            <a:r>
              <a:rPr lang="en-US" sz="3200" dirty="0" smtClean="0"/>
              <a:t>Medical</a:t>
            </a:r>
            <a:endParaRPr lang="en-US" sz="3200" dirty="0"/>
          </a:p>
          <a:p>
            <a:r>
              <a:rPr lang="en-US" sz="3200" dirty="0"/>
              <a:t>Kalispell Regional Medical </a:t>
            </a:r>
            <a:r>
              <a:rPr lang="en-US" sz="3200" dirty="0" smtClean="0"/>
              <a:t>Center</a:t>
            </a:r>
            <a:endParaRPr lang="en-US" sz="3200" dirty="0"/>
          </a:p>
          <a:p>
            <a:r>
              <a:rPr lang="en-US" sz="3200" dirty="0"/>
              <a:t>Kaiser </a:t>
            </a:r>
            <a:r>
              <a:rPr lang="en-US" sz="3200" dirty="0" smtClean="0"/>
              <a:t>Permanente</a:t>
            </a:r>
            <a:endParaRPr lang="en-US" sz="3200" dirty="0"/>
          </a:p>
          <a:p>
            <a:r>
              <a:rPr lang="en-US" sz="3200" dirty="0"/>
              <a:t>Littleton Regional </a:t>
            </a:r>
            <a:r>
              <a:rPr lang="en-US" sz="3200" dirty="0" smtClean="0"/>
              <a:t>Hospital</a:t>
            </a:r>
            <a:endParaRPr lang="en-US" dirty="0" smtClean="0"/>
          </a:p>
        </p:txBody>
      </p:sp>
      <p:sp>
        <p:nvSpPr>
          <p:cNvPr id="5" name="Footer Placeholder 4"/>
          <p:cNvSpPr>
            <a:spLocks noGrp="1"/>
          </p:cNvSpPr>
          <p:nvPr>
            <p:ph type="ftr" sz="quarter" idx="11"/>
          </p:nvPr>
        </p:nvSpPr>
        <p:spPr/>
        <p:txBody>
          <a:bodyPr/>
          <a:lstStyle/>
          <a:p>
            <a:r>
              <a:rPr lang="en-US" smtClean="0"/>
              <a:t>United States</a:t>
            </a:r>
          </a:p>
          <a:p>
            <a:r>
              <a:rPr lang="en-US" smtClean="0"/>
              <a:t>National Library of Medicine </a:t>
            </a:r>
          </a:p>
          <a:p>
            <a:r>
              <a:rPr lang="en-US" smtClean="0"/>
              <a:t>National Institutes of Health, Health and Human Services </a:t>
            </a:r>
            <a:endParaRPr lang="en-US" dirty="0"/>
          </a:p>
        </p:txBody>
      </p:sp>
      <p:pic>
        <p:nvPicPr>
          <p:cNvPr id="6" name="Picture 5" descr="Image of a teleconferencing pod" title="Image of a teleconferencing pod"/>
          <p:cNvPicPr>
            <a:picLocks noChangeAspect="1"/>
          </p:cNvPicPr>
          <p:nvPr/>
        </p:nvPicPr>
        <p:blipFill>
          <a:blip r:embed="rId3"/>
          <a:stretch>
            <a:fillRect/>
          </a:stretch>
        </p:blipFill>
        <p:spPr>
          <a:xfrm>
            <a:off x="7425275" y="5397093"/>
            <a:ext cx="1490124" cy="115610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Content Placeholder 2"/>
          <p:cNvSpPr txBox="1">
            <a:spLocks/>
          </p:cNvSpPr>
          <p:nvPr/>
        </p:nvSpPr>
        <p:spPr>
          <a:xfrm>
            <a:off x="3124200" y="1676400"/>
            <a:ext cx="3048000" cy="4038599"/>
          </a:xfrm>
          <a:prstGeom prst="rect">
            <a:avLst/>
          </a:prstGeom>
        </p:spPr>
        <p:txBody>
          <a:bodyPr vert="horz" lIns="91440" tIns="45720" rIns="91440" bIns="45720" rtlCol="0">
            <a:normAutofit fontScale="55000" lnSpcReduction="20000"/>
          </a:bodyPr>
          <a:lstStyle>
            <a:lvl1pPr indent="0" algn="ctr">
              <a:spcBef>
                <a:spcPct val="20000"/>
              </a:spcBef>
              <a:buFont typeface="Arial" pitchFamily="34" charset="0"/>
              <a:buNone/>
              <a:defRPr sz="3800" b="1"/>
            </a:lvl1pPr>
            <a:lvl2pPr marL="742950" indent="-285750">
              <a:spcBef>
                <a:spcPct val="20000"/>
              </a:spcBef>
              <a:buFont typeface="Arial" pitchFamily="34" charset="0"/>
              <a:buChar char="–"/>
              <a:defRPr sz="2400"/>
            </a:lvl2pPr>
            <a:lvl3pPr marL="1143000" indent="-228600">
              <a:spcBef>
                <a:spcPct val="20000"/>
              </a:spcBef>
              <a:buFont typeface="Arial" pitchFamily="34" charset="0"/>
              <a:buChar char="•"/>
              <a:defRPr sz="2000"/>
            </a:lvl3pPr>
            <a:lvl4pPr marL="1600200" indent="-228600">
              <a:spcBef>
                <a:spcPct val="20000"/>
              </a:spcBef>
              <a:buFont typeface="Arial" pitchFamily="34" charset="0"/>
              <a:buChar char="–"/>
            </a:lvl4pPr>
            <a:lvl5pPr marL="2057400" indent="-228600">
              <a:spcBef>
                <a:spcPct val="20000"/>
              </a:spcBef>
              <a:buFont typeface="Arial" pitchFamily="34" charset="0"/>
              <a:buChar char="»"/>
            </a:lvl5pPr>
            <a:lvl6pPr marL="2514600" indent="-228600">
              <a:spcBef>
                <a:spcPct val="20000"/>
              </a:spcBef>
              <a:buFont typeface="Arial" pitchFamily="34" charset="0"/>
              <a:buChar char="•"/>
            </a:lvl6pPr>
            <a:lvl7pPr marL="2971800" indent="-228600">
              <a:spcBef>
                <a:spcPct val="20000"/>
              </a:spcBef>
              <a:buFont typeface="Arial" pitchFamily="34" charset="0"/>
              <a:buChar char="•"/>
            </a:lvl7pPr>
            <a:lvl8pPr marL="3429000" indent="-228600">
              <a:spcBef>
                <a:spcPct val="20000"/>
              </a:spcBef>
              <a:buFont typeface="Arial" pitchFamily="34" charset="0"/>
              <a:buChar char="•"/>
            </a:lvl8pPr>
            <a:lvl9pPr marL="3886200" indent="-228600">
              <a:spcBef>
                <a:spcPct val="20000"/>
              </a:spcBef>
              <a:buFont typeface="Arial" pitchFamily="34" charset="0"/>
              <a:buChar char="•"/>
            </a:lvl9pPr>
          </a:lstStyle>
          <a:p>
            <a:r>
              <a:rPr lang="en-US" dirty="0"/>
              <a:t>Large Libraries</a:t>
            </a:r>
          </a:p>
          <a:p>
            <a:pPr marL="342900" indent="-342900" algn="l">
              <a:buFont typeface="Arial" pitchFamily="34" charset="0"/>
              <a:buChar char="•"/>
            </a:pPr>
            <a:r>
              <a:rPr lang="en-US" sz="3200" b="0" dirty="0"/>
              <a:t>SUNY Downstate Medical Center</a:t>
            </a:r>
          </a:p>
          <a:p>
            <a:pPr marL="342900" indent="-342900" algn="l">
              <a:buFont typeface="Arial" pitchFamily="34" charset="0"/>
              <a:buChar char="•"/>
            </a:pPr>
            <a:r>
              <a:rPr lang="en-US" sz="3200" b="0" dirty="0"/>
              <a:t>Claude Moore Health Sciences</a:t>
            </a:r>
          </a:p>
          <a:p>
            <a:pPr marL="342900" indent="-342900" algn="l">
              <a:buFont typeface="Arial" pitchFamily="34" charset="0"/>
              <a:buChar char="•"/>
            </a:pPr>
            <a:r>
              <a:rPr lang="en-US" sz="3200" b="0" dirty="0"/>
              <a:t>Detroit Medical Center </a:t>
            </a:r>
          </a:p>
          <a:p>
            <a:pPr marL="342900" indent="-342900" algn="l">
              <a:buFont typeface="Arial" pitchFamily="34" charset="0"/>
              <a:buChar char="•"/>
            </a:pPr>
            <a:r>
              <a:rPr lang="en-US" sz="3200" b="0" dirty="0"/>
              <a:t>University of Illinois, </a:t>
            </a:r>
            <a:r>
              <a:rPr lang="en-US" sz="3200" b="0" dirty="0" smtClean="0"/>
              <a:t>Chicago</a:t>
            </a:r>
          </a:p>
          <a:p>
            <a:pPr marL="342900" indent="-342900" algn="l">
              <a:buFont typeface="Arial" pitchFamily="34" charset="0"/>
              <a:buChar char="•"/>
            </a:pPr>
            <a:r>
              <a:rPr lang="en-US" sz="3200" b="0" dirty="0" smtClean="0"/>
              <a:t>Tulane </a:t>
            </a:r>
            <a:r>
              <a:rPr lang="en-US" sz="3200" b="0" dirty="0"/>
              <a:t>University Medical Center</a:t>
            </a:r>
          </a:p>
          <a:p>
            <a:pPr marL="342900" indent="-342900" algn="l">
              <a:buFont typeface="Arial" pitchFamily="34" charset="0"/>
              <a:buChar char="•"/>
            </a:pPr>
            <a:r>
              <a:rPr lang="en-US" sz="3200" b="0" dirty="0"/>
              <a:t>University of Washington Libraries</a:t>
            </a:r>
          </a:p>
          <a:p>
            <a:pPr marL="342900" indent="-342900" algn="l">
              <a:buFont typeface="Arial" pitchFamily="34" charset="0"/>
              <a:buChar char="•"/>
            </a:pPr>
            <a:r>
              <a:rPr lang="en-US" sz="3200" b="0" dirty="0"/>
              <a:t>Yale University</a:t>
            </a:r>
          </a:p>
          <a:p>
            <a:pPr marL="342900" indent="-342900" algn="l">
              <a:buFont typeface="Arial" pitchFamily="34" charset="0"/>
              <a:buChar char="•"/>
            </a:pPr>
            <a:r>
              <a:rPr lang="en-US" sz="3200" b="0" dirty="0"/>
              <a:t>Louise Darling Biomedical Library</a:t>
            </a:r>
          </a:p>
          <a:p>
            <a:endParaRPr lang="en-US" dirty="0"/>
          </a:p>
          <a:p>
            <a:endParaRPr lang="en-US" dirty="0"/>
          </a:p>
        </p:txBody>
      </p:sp>
      <p:sp>
        <p:nvSpPr>
          <p:cNvPr id="8" name="Content Placeholder 2"/>
          <p:cNvSpPr txBox="1">
            <a:spLocks/>
          </p:cNvSpPr>
          <p:nvPr/>
        </p:nvSpPr>
        <p:spPr>
          <a:xfrm>
            <a:off x="6096000" y="1676400"/>
            <a:ext cx="3200400" cy="335280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sz="3400" b="1" dirty="0" smtClean="0"/>
              <a:t>Special Libraries</a:t>
            </a:r>
          </a:p>
          <a:p>
            <a:r>
              <a:rPr lang="en-US" dirty="0" smtClean="0"/>
              <a:t>American Dental Association</a:t>
            </a:r>
          </a:p>
          <a:p>
            <a:r>
              <a:rPr lang="en-US" dirty="0" smtClean="0"/>
              <a:t>Fred Hutchinson Cancer Research Center</a:t>
            </a:r>
          </a:p>
          <a:p>
            <a:pPr marL="400050"/>
            <a:r>
              <a:rPr lang="en-US" dirty="0" smtClean="0"/>
              <a:t>Pacific College of Oriental Medicine</a:t>
            </a:r>
          </a:p>
          <a:p>
            <a:pPr marL="400050"/>
            <a:r>
              <a:rPr lang="en-US" dirty="0" smtClean="0"/>
              <a:t>Southern New York Library Resources Council</a:t>
            </a:r>
          </a:p>
          <a:p>
            <a:pPr marL="400050"/>
            <a:r>
              <a:rPr lang="en-US" dirty="0" smtClean="0"/>
              <a:t>New York State Nurses Association</a:t>
            </a:r>
          </a:p>
          <a:p>
            <a:pPr marL="400050"/>
            <a:endParaRPr lang="en-US" dirty="0" smtClean="0"/>
          </a:p>
          <a:p>
            <a:endParaRPr lang="en-US" sz="2000" dirty="0" smtClean="0"/>
          </a:p>
          <a:p>
            <a:pPr marL="457200"/>
            <a:endParaRPr lang="en-US" sz="2400" dirty="0" smtClean="0"/>
          </a:p>
          <a:p>
            <a:endParaRPr lang="en-US" dirty="0"/>
          </a:p>
        </p:txBody>
      </p:sp>
    </p:spTree>
    <p:extLst>
      <p:ext uri="{BB962C8B-B14F-4D97-AF65-F5344CB8AC3E}">
        <p14:creationId xmlns:p14="http://schemas.microsoft.com/office/powerpoint/2010/main" val="3300232256"/>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Groups</a:t>
            </a:r>
            <a:endParaRPr lang="en-US" dirty="0"/>
          </a:p>
        </p:txBody>
      </p:sp>
      <p:sp>
        <p:nvSpPr>
          <p:cNvPr id="3" name="Footer Placeholder 2"/>
          <p:cNvSpPr>
            <a:spLocks noGrp="1"/>
          </p:cNvSpPr>
          <p:nvPr>
            <p:ph type="ftr" sz="quarter" idx="11"/>
          </p:nvPr>
        </p:nvSpPr>
        <p:spPr/>
        <p:txBody>
          <a:bodyPr/>
          <a:lstStyle/>
          <a:p>
            <a:r>
              <a:rPr lang="en-US" dirty="0" smtClean="0"/>
              <a:t>United States</a:t>
            </a:r>
          </a:p>
          <a:p>
            <a:r>
              <a:rPr lang="en-US" dirty="0" smtClean="0"/>
              <a:t>National Library of Medicine </a:t>
            </a:r>
          </a:p>
          <a:p>
            <a:r>
              <a:rPr lang="en-US" dirty="0" smtClean="0"/>
              <a:t>National Institutes of Health, Health and Human Services </a:t>
            </a:r>
            <a:endParaRPr lang="en-US" dirty="0"/>
          </a:p>
        </p:txBody>
      </p:sp>
      <p:sp>
        <p:nvSpPr>
          <p:cNvPr id="4" name="Oval Callout 3"/>
          <p:cNvSpPr/>
          <p:nvPr/>
        </p:nvSpPr>
        <p:spPr>
          <a:xfrm rot="10800000">
            <a:off x="609596" y="3962400"/>
            <a:ext cx="5486399" cy="2057401"/>
          </a:xfrm>
          <a:prstGeom prst="wedgeEllipseCallout">
            <a:avLst/>
          </a:prstGeom>
          <a:scene3d>
            <a:camera prst="orthographicFront">
              <a:rot lat="10800000" lon="9599996"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“We’d </a:t>
            </a:r>
            <a:r>
              <a:rPr lang="en-US" b="1" dirty="0"/>
              <a:t>like to provide immediate access to whatever it is our users want. The way we’ve done that historically is by having comprehensive subscriptions and holdings and we don’t have that anymore</a:t>
            </a:r>
            <a:r>
              <a:rPr lang="en-US" b="1" dirty="0" smtClean="0"/>
              <a:t>.” </a:t>
            </a:r>
          </a:p>
        </p:txBody>
      </p:sp>
      <p:sp>
        <p:nvSpPr>
          <p:cNvPr id="5" name="Oval Callout 4"/>
          <p:cNvSpPr/>
          <p:nvPr/>
        </p:nvSpPr>
        <p:spPr>
          <a:xfrm>
            <a:off x="4129644" y="1447800"/>
            <a:ext cx="4648200" cy="12192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t>
            </a:r>
            <a:r>
              <a:rPr lang="en-US" b="1" dirty="0"/>
              <a:t>The </a:t>
            </a:r>
            <a:r>
              <a:rPr lang="en-US" b="1" dirty="0" smtClean="0"/>
              <a:t>clinicians </a:t>
            </a:r>
            <a:r>
              <a:rPr lang="en-US" b="1" dirty="0"/>
              <a:t>coming right out of school </a:t>
            </a:r>
            <a:r>
              <a:rPr lang="en-US" b="1" dirty="0" smtClean="0"/>
              <a:t>don’t </a:t>
            </a:r>
            <a:r>
              <a:rPr lang="en-US" b="1" dirty="0"/>
              <a:t>understand why everything is just not out there available for </a:t>
            </a:r>
            <a:r>
              <a:rPr lang="en-US" b="1" dirty="0" smtClean="0"/>
              <a:t>free.”</a:t>
            </a:r>
            <a:endParaRPr lang="en-US" b="1" dirty="0"/>
          </a:p>
        </p:txBody>
      </p:sp>
      <p:sp>
        <p:nvSpPr>
          <p:cNvPr id="6" name="Oval Callout 5"/>
          <p:cNvSpPr/>
          <p:nvPr/>
        </p:nvSpPr>
        <p:spPr>
          <a:xfrm>
            <a:off x="665018" y="1292431"/>
            <a:ext cx="3505200" cy="236516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t>
            </a:r>
            <a:r>
              <a:rPr lang="en-US" b="1" dirty="0"/>
              <a:t>I hear so many </a:t>
            </a:r>
            <a:r>
              <a:rPr lang="en-US" b="1" dirty="0" smtClean="0"/>
              <a:t>times…that </a:t>
            </a:r>
            <a:r>
              <a:rPr lang="en-US" b="1" dirty="0"/>
              <a:t>people don’t want to wait</a:t>
            </a:r>
            <a:r>
              <a:rPr lang="en-US" b="1" dirty="0" smtClean="0"/>
              <a:t>.  ILL takes too long.”</a:t>
            </a:r>
            <a:endParaRPr lang="en-US" b="1" dirty="0"/>
          </a:p>
        </p:txBody>
      </p:sp>
      <p:sp>
        <p:nvSpPr>
          <p:cNvPr id="7" name="Oval Callout 6"/>
          <p:cNvSpPr/>
          <p:nvPr/>
        </p:nvSpPr>
        <p:spPr>
          <a:xfrm>
            <a:off x="5257800" y="2895600"/>
            <a:ext cx="3505200" cy="26670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t>
            </a:r>
            <a:r>
              <a:rPr lang="en-US" b="1" dirty="0"/>
              <a:t>What is the licensing? </a:t>
            </a:r>
            <a:r>
              <a:rPr lang="en-US" b="1" dirty="0" smtClean="0"/>
              <a:t>    </a:t>
            </a:r>
            <a:r>
              <a:rPr lang="en-US" b="1" dirty="0"/>
              <a:t>Some </a:t>
            </a:r>
            <a:r>
              <a:rPr lang="en-US" b="1" dirty="0" smtClean="0"/>
              <a:t>are </a:t>
            </a:r>
            <a:r>
              <a:rPr lang="en-US" b="1" dirty="0"/>
              <a:t>becoming more and </a:t>
            </a:r>
            <a:r>
              <a:rPr lang="en-US" b="1" dirty="0">
                <a:solidFill>
                  <a:schemeClr val="tx1"/>
                </a:solidFill>
              </a:rPr>
              <a:t>more restrictive for </a:t>
            </a:r>
            <a:r>
              <a:rPr lang="en-US" b="1" dirty="0" smtClean="0">
                <a:solidFill>
                  <a:schemeClr val="tx1"/>
                </a:solidFill>
              </a:rPr>
              <a:t>ILL </a:t>
            </a:r>
            <a:r>
              <a:rPr lang="en-US" b="1" dirty="0" smtClean="0"/>
              <a:t>- </a:t>
            </a:r>
            <a:r>
              <a:rPr lang="en-US" b="1" dirty="0"/>
              <a:t>what does this mean for the future of ILL for all of us</a:t>
            </a:r>
            <a:r>
              <a:rPr lang="en-US" b="1" dirty="0" smtClean="0"/>
              <a:t>?”</a:t>
            </a:r>
            <a:endParaRPr lang="en-US" b="1" dirty="0"/>
          </a:p>
        </p:txBody>
      </p:sp>
    </p:spTree>
    <p:extLst>
      <p:ext uri="{BB962C8B-B14F-4D97-AF65-F5344CB8AC3E}">
        <p14:creationId xmlns:p14="http://schemas.microsoft.com/office/powerpoint/2010/main" val="350735409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United States </a:t>
            </a:r>
          </a:p>
          <a:p>
            <a:r>
              <a:rPr lang="en-US" smtClean="0"/>
              <a:t>National Library of Medicine </a:t>
            </a:r>
          </a:p>
          <a:p>
            <a:r>
              <a:rPr lang="en-US" smtClean="0"/>
              <a:t>National Institutes of Health, Health and Human Services </a:t>
            </a:r>
            <a:endParaRPr lang="en-US" dirty="0"/>
          </a:p>
        </p:txBody>
      </p:sp>
      <p:graphicFrame>
        <p:nvGraphicFramePr>
          <p:cNvPr id="3" name="Diagram 2" descr="Users&#10; Want everything now – or never&#10; Need e-pub ahead of print&#10; Prefer remote access to resources&#10;ILL&#10; Licensing challenges for e-journal&#10; ILL costs are an issue&#10; Decrease in ILL due to online&#10;Perfect world&#10; Seamless delivery to patron&#10; DOCLINE improvements – holdings&#10; Don’t take DOCLINE away&#10;" title="Users, ILL, Perfect World"/>
          <p:cNvGraphicFramePr/>
          <p:nvPr>
            <p:extLst>
              <p:ext uri="{D42A27DB-BD31-4B8C-83A1-F6EECF244321}">
                <p14:modId xmlns:p14="http://schemas.microsoft.com/office/powerpoint/2010/main" val="2007051820"/>
              </p:ext>
            </p:extLst>
          </p:nvPr>
        </p:nvGraphicFramePr>
        <p:xfrm>
          <a:off x="152400" y="152400"/>
          <a:ext cx="86868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hidden="1"/>
          <p:cNvSpPr>
            <a:spLocks noGrp="1"/>
          </p:cNvSpPr>
          <p:nvPr>
            <p:ph type="title" idx="4294967295"/>
          </p:nvPr>
        </p:nvSpPr>
        <p:spPr/>
        <p:txBody>
          <a:bodyPr/>
          <a:lstStyle/>
          <a:p>
            <a:r>
              <a:rPr lang="en-US" dirty="0" smtClean="0"/>
              <a:t>Feedback from Focus Groups</a:t>
            </a:r>
            <a:endParaRPr lang="en-US" dirty="0"/>
          </a:p>
        </p:txBody>
      </p:sp>
    </p:spTree>
    <p:extLst>
      <p:ext uri="{BB962C8B-B14F-4D97-AF65-F5344CB8AC3E}">
        <p14:creationId xmlns:p14="http://schemas.microsoft.com/office/powerpoint/2010/main" val="2097057164"/>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National Survey:  March 2013</a:t>
            </a:r>
            <a:endParaRPr lang="en-US" dirty="0"/>
          </a:p>
        </p:txBody>
      </p:sp>
      <p:sp>
        <p:nvSpPr>
          <p:cNvPr id="3" name="Content Placeholder 2"/>
          <p:cNvSpPr>
            <a:spLocks noGrp="1"/>
          </p:cNvSpPr>
          <p:nvPr>
            <p:ph idx="1"/>
          </p:nvPr>
        </p:nvSpPr>
        <p:spPr/>
        <p:txBody>
          <a:bodyPr>
            <a:normAutofit fontScale="92500" lnSpcReduction="10000"/>
          </a:bodyPr>
          <a:lstStyle/>
          <a:p>
            <a:pPr lvl="1"/>
            <a:r>
              <a:rPr lang="en-US" dirty="0" smtClean="0"/>
              <a:t>National Survey:  March 2013</a:t>
            </a:r>
          </a:p>
          <a:p>
            <a:pPr lvl="2"/>
            <a:r>
              <a:rPr lang="en-US" dirty="0" smtClean="0"/>
              <a:t>2,400 DOCLINE librarians surveyed</a:t>
            </a:r>
          </a:p>
          <a:p>
            <a:pPr lvl="2"/>
            <a:r>
              <a:rPr lang="en-US" dirty="0" smtClean="0"/>
              <a:t>72% partial response rate </a:t>
            </a:r>
            <a:endParaRPr lang="en-US" dirty="0"/>
          </a:p>
          <a:p>
            <a:pPr lvl="2"/>
            <a:r>
              <a:rPr lang="en-US" dirty="0" smtClean="0"/>
              <a:t>68% complete response rate</a:t>
            </a:r>
          </a:p>
          <a:p>
            <a:pPr lvl="1"/>
            <a:r>
              <a:rPr lang="en-US" dirty="0" smtClean="0"/>
              <a:t>Questions:  </a:t>
            </a:r>
          </a:p>
          <a:p>
            <a:pPr lvl="2"/>
            <a:r>
              <a:rPr lang="en-US" dirty="0" smtClean="0"/>
              <a:t>Demographics</a:t>
            </a:r>
          </a:p>
          <a:p>
            <a:pPr lvl="2"/>
            <a:r>
              <a:rPr lang="en-US" dirty="0" smtClean="0"/>
              <a:t>Systems</a:t>
            </a:r>
          </a:p>
          <a:p>
            <a:pPr lvl="2"/>
            <a:r>
              <a:rPr lang="en-US" dirty="0" smtClean="0"/>
              <a:t>Collections</a:t>
            </a:r>
          </a:p>
          <a:p>
            <a:pPr lvl="2"/>
            <a:r>
              <a:rPr lang="en-US" dirty="0"/>
              <a:t>B</a:t>
            </a:r>
            <a:r>
              <a:rPr lang="en-US" dirty="0" smtClean="0"/>
              <a:t>udget and staffing</a:t>
            </a:r>
          </a:p>
          <a:p>
            <a:pPr lvl="2"/>
            <a:r>
              <a:rPr lang="en-US" dirty="0"/>
              <a:t>E</a:t>
            </a:r>
            <a:r>
              <a:rPr lang="en-US" dirty="0" smtClean="0"/>
              <a:t>-journal licensing</a:t>
            </a:r>
          </a:p>
          <a:p>
            <a:pPr lvl="2"/>
            <a:r>
              <a:rPr lang="en-US" dirty="0"/>
              <a:t>L</a:t>
            </a:r>
            <a:r>
              <a:rPr lang="en-US" dirty="0" smtClean="0"/>
              <a:t>ending and borrowing trends</a:t>
            </a:r>
          </a:p>
          <a:p>
            <a:pPr lvl="2"/>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smtClean="0"/>
              <a:t>United States </a:t>
            </a:r>
          </a:p>
          <a:p>
            <a:r>
              <a:rPr lang="en-US" smtClean="0"/>
              <a:t>National Library of Medicine </a:t>
            </a:r>
          </a:p>
          <a:p>
            <a:r>
              <a:rPr lang="en-US" smtClean="0"/>
              <a:t>National Institutes of Health, Health and Human Services </a:t>
            </a:r>
            <a:endParaRPr lang="en-US" dirty="0"/>
          </a:p>
        </p:txBody>
      </p:sp>
    </p:spTree>
    <p:extLst>
      <p:ext uri="{BB962C8B-B14F-4D97-AF65-F5344CB8AC3E}">
        <p14:creationId xmlns:p14="http://schemas.microsoft.com/office/powerpoint/2010/main" val="1212869630"/>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fontScale="90000"/>
          </a:bodyPr>
          <a:lstStyle/>
          <a:p>
            <a:r>
              <a:rPr lang="en-US" dirty="0" smtClean="0"/>
              <a:t>NLM Associate Fellows</a:t>
            </a:r>
            <a:br>
              <a:rPr lang="en-US" dirty="0" smtClean="0"/>
            </a:br>
            <a:r>
              <a:rPr lang="en-US" dirty="0" smtClean="0"/>
              <a:t>2012-2013</a:t>
            </a:r>
            <a:endParaRPr lang="en-US" dirty="0"/>
          </a:p>
        </p:txBody>
      </p:sp>
      <p:pic>
        <p:nvPicPr>
          <p:cNvPr id="5" name="Picture 4" descr="Image of NLM Associate Fellow 2012-2013 Rose Hedberg, Diana Almader-Douglas, Karen Gutzman, Kevin Read" title="Image of NLM Associate Fellow 2012-2013 Rose Hedberg, Diana Almader-Douglas, Karen Gutzman, Kevin Rea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593376"/>
            <a:ext cx="7561602" cy="4617261"/>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533400" y="6210637"/>
            <a:ext cx="8001000" cy="400110"/>
          </a:xfrm>
          <a:prstGeom prst="rect">
            <a:avLst/>
          </a:prstGeom>
          <a:noFill/>
        </p:spPr>
        <p:txBody>
          <a:bodyPr wrap="square" rtlCol="0">
            <a:spAutoFit/>
          </a:bodyPr>
          <a:lstStyle/>
          <a:p>
            <a:r>
              <a:rPr lang="en-US" sz="2000" b="1" dirty="0" smtClean="0"/>
              <a:t>Rose </a:t>
            </a:r>
            <a:r>
              <a:rPr lang="en-US" sz="2000" b="1" dirty="0" err="1" smtClean="0"/>
              <a:t>Hedberg</a:t>
            </a:r>
            <a:r>
              <a:rPr lang="en-US" sz="2000" b="1" dirty="0" smtClean="0"/>
              <a:t>, Diana </a:t>
            </a:r>
            <a:r>
              <a:rPr lang="en-US" sz="2000" b="1" dirty="0" err="1" smtClean="0"/>
              <a:t>Almader</a:t>
            </a:r>
            <a:r>
              <a:rPr lang="en-US" sz="2000" b="1" dirty="0" smtClean="0"/>
              <a:t>-Douglas, Karen </a:t>
            </a:r>
            <a:r>
              <a:rPr lang="en-US" sz="2000" b="1" dirty="0" err="1" smtClean="0"/>
              <a:t>Gutzman</a:t>
            </a:r>
            <a:r>
              <a:rPr lang="en-US" sz="2000" b="1" dirty="0" smtClean="0"/>
              <a:t>, Kevin Read</a:t>
            </a:r>
            <a:endParaRPr lang="en-US" sz="2000" b="1" dirty="0"/>
          </a:p>
        </p:txBody>
      </p:sp>
    </p:spTree>
    <p:extLst>
      <p:ext uri="{BB962C8B-B14F-4D97-AF65-F5344CB8AC3E}">
        <p14:creationId xmlns:p14="http://schemas.microsoft.com/office/powerpoint/2010/main" val="2867350519"/>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National Survey:  March 2013</a:t>
            </a:r>
            <a:br>
              <a:rPr lang="en-US" dirty="0" smtClean="0"/>
            </a:br>
            <a:r>
              <a:rPr lang="en-US" sz="3600" dirty="0" smtClean="0"/>
              <a:t>N=1725</a:t>
            </a:r>
            <a:r>
              <a:rPr lang="en-US" dirty="0" smtClean="0"/>
              <a:t/>
            </a:r>
            <a:br>
              <a:rPr lang="en-US" dirty="0" smtClean="0"/>
            </a:br>
            <a:endParaRPr lang="en-US" dirty="0"/>
          </a:p>
        </p:txBody>
      </p:sp>
      <p:sp>
        <p:nvSpPr>
          <p:cNvPr id="4" name="Footer Placeholder 3"/>
          <p:cNvSpPr>
            <a:spLocks noGrp="1"/>
          </p:cNvSpPr>
          <p:nvPr>
            <p:ph type="ftr" sz="quarter" idx="11"/>
          </p:nvPr>
        </p:nvSpPr>
        <p:spPr/>
        <p:txBody>
          <a:bodyPr/>
          <a:lstStyle/>
          <a:p>
            <a:r>
              <a:rPr lang="en-US" dirty="0" smtClean="0"/>
              <a:t>United States </a:t>
            </a:r>
          </a:p>
          <a:p>
            <a:r>
              <a:rPr lang="en-US" dirty="0" smtClean="0"/>
              <a:t>National Library of Medicine </a:t>
            </a:r>
          </a:p>
          <a:p>
            <a:r>
              <a:rPr lang="en-US" dirty="0" smtClean="0"/>
              <a:t>National Institutes of Health, Health and Human Services </a:t>
            </a:r>
            <a:endParaRPr lang="en-US" dirty="0"/>
          </a:p>
        </p:txBody>
      </p:sp>
      <p:pic>
        <p:nvPicPr>
          <p:cNvPr id="7" name="Content Placeholder 6" descr="Pie chart representing percentages in the national survey. " title="National Survey: March 20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1485" y="1934066"/>
            <a:ext cx="7285715" cy="3933334"/>
          </a:xfrm>
        </p:spPr>
      </p:pic>
    </p:spTree>
    <p:extLst>
      <p:ext uri="{BB962C8B-B14F-4D97-AF65-F5344CB8AC3E}">
        <p14:creationId xmlns:p14="http://schemas.microsoft.com/office/powerpoint/2010/main" val="3197247780"/>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Survey:  March 2013</a:t>
            </a:r>
          </a:p>
        </p:txBody>
      </p:sp>
      <p:graphicFrame>
        <p:nvGraphicFramePr>
          <p:cNvPr id="6" name="Content Placeholder 5" descr="Excel chart.&#10;32% agree.&#10;24% strongly agree.&#10;20% disagree.&#10;12% neutral.&#10;11% strongly disagree.&#10;1% not sure." title="Journals are primarily electronic"/>
          <p:cNvGraphicFramePr>
            <a:graphicFrameLocks noGrp="1"/>
          </p:cNvGraphicFramePr>
          <p:nvPr>
            <p:ph sz="half" idx="1"/>
            <p:extLst>
              <p:ext uri="{D42A27DB-BD31-4B8C-83A1-F6EECF244321}">
                <p14:modId xmlns:p14="http://schemas.microsoft.com/office/powerpoint/2010/main" val="444167249"/>
              </p:ext>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6" descr="Excel chart.&#10;&#10;28% disagree.&#10;25% agree.&#10;23% neutral.&#10;11% strongly disagree.&#10;7% not sure.&#10;5% strongly agree.&#10;" title="License Terms are Easy to Know"/>
          <p:cNvGraphicFramePr>
            <a:graphicFrameLocks noGrp="1"/>
          </p:cNvGraphicFramePr>
          <p:nvPr>
            <p:ph sz="half" idx="2"/>
            <p:extLst>
              <p:ext uri="{D42A27DB-BD31-4B8C-83A1-F6EECF244321}">
                <p14:modId xmlns:p14="http://schemas.microsoft.com/office/powerpoint/2010/main" val="3784502953"/>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5" name="Footer Placeholder 4"/>
          <p:cNvSpPr>
            <a:spLocks noGrp="1"/>
          </p:cNvSpPr>
          <p:nvPr>
            <p:ph type="ftr" sz="quarter" idx="11"/>
          </p:nvPr>
        </p:nvSpPr>
        <p:spPr/>
        <p:txBody>
          <a:bodyPr/>
          <a:lstStyle/>
          <a:p>
            <a:r>
              <a:rPr lang="en-US" smtClean="0"/>
              <a:t>United States</a:t>
            </a:r>
          </a:p>
          <a:p>
            <a:r>
              <a:rPr lang="en-US" smtClean="0"/>
              <a:t>National Library of Medicine </a:t>
            </a:r>
          </a:p>
          <a:p>
            <a:r>
              <a:rPr lang="en-US" smtClean="0"/>
              <a:t>National Institutes of Health, Health and Human Services </a:t>
            </a:r>
            <a:endParaRPr lang="en-US" dirty="0"/>
          </a:p>
        </p:txBody>
      </p:sp>
    </p:spTree>
    <p:extLst>
      <p:ext uri="{BB962C8B-B14F-4D97-AF65-F5344CB8AC3E}">
        <p14:creationId xmlns:p14="http://schemas.microsoft.com/office/powerpoint/2010/main" val="4100036908"/>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Survey:  March </a:t>
            </a:r>
            <a:r>
              <a:rPr lang="en-US" dirty="0" smtClean="0"/>
              <a:t>2013 </a:t>
            </a:r>
            <a:endParaRPr lang="en-US" dirty="0"/>
          </a:p>
        </p:txBody>
      </p:sp>
      <p:graphicFrame>
        <p:nvGraphicFramePr>
          <p:cNvPr id="5" name="Content Placeholder 4" descr="If borrowing up --- to support evidence based practice – 66%&#10;If borrowing down – because more open access or online sources available  -- 69% &#10;" title="National Survey:  March 2013"/>
          <p:cNvGraphicFramePr>
            <a:graphicFrameLocks noGrp="1"/>
          </p:cNvGraphicFramePr>
          <p:nvPr>
            <p:ph idx="1"/>
            <p:extLst>
              <p:ext uri="{D42A27DB-BD31-4B8C-83A1-F6EECF244321}">
                <p14:modId xmlns:p14="http://schemas.microsoft.com/office/powerpoint/2010/main" val="296036420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United States </a:t>
            </a:r>
          </a:p>
          <a:p>
            <a:r>
              <a:rPr lang="en-US" smtClean="0"/>
              <a:t>National Library of Medicine </a:t>
            </a:r>
          </a:p>
          <a:p>
            <a:r>
              <a:rPr lang="en-US" smtClean="0"/>
              <a:t>National Institutes of Health, Health and Human Services </a:t>
            </a:r>
            <a:endParaRPr lang="en-US" dirty="0"/>
          </a:p>
        </p:txBody>
      </p:sp>
    </p:spTree>
    <p:extLst>
      <p:ext uri="{BB962C8B-B14F-4D97-AF65-F5344CB8AC3E}">
        <p14:creationId xmlns:p14="http://schemas.microsoft.com/office/powerpoint/2010/main" val="1671513037"/>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91000"/>
            <a:ext cx="7772400" cy="1470025"/>
          </a:xfrm>
        </p:spPr>
        <p:txBody>
          <a:bodyPr vert="horz" lIns="91440" tIns="45720" rIns="91440" bIns="45720" rtlCol="0" anchor="t">
            <a:normAutofit/>
          </a:bodyPr>
          <a:lstStyle/>
          <a:p>
            <a:pPr algn="l"/>
            <a:r>
              <a:rPr lang="en-US" sz="4000" b="1" cap="all" dirty="0" err="1" smtClean="0"/>
              <a:t>Medlineplus</a:t>
            </a:r>
            <a:endParaRPr lang="en-US" sz="4000" b="1" cap="all" dirty="0"/>
          </a:p>
        </p:txBody>
      </p:sp>
      <p:sp>
        <p:nvSpPr>
          <p:cNvPr id="4" name="Footer Placeholder 3"/>
          <p:cNvSpPr>
            <a:spLocks noGrp="1"/>
          </p:cNvSpPr>
          <p:nvPr>
            <p:ph type="ftr" sz="quarter" idx="11"/>
          </p:nvPr>
        </p:nvSpPr>
        <p:spPr/>
        <p:txBody>
          <a:bodyPr/>
          <a:lstStyle/>
          <a:p>
            <a:pPr algn="l"/>
            <a:r>
              <a:rPr lang="en-US" smtClean="0"/>
              <a:t>United States </a:t>
            </a:r>
          </a:p>
          <a:p>
            <a:pPr algn="l"/>
            <a:r>
              <a:rPr lang="en-US" smtClean="0"/>
              <a:t>National Library of Medicine </a:t>
            </a:r>
          </a:p>
          <a:p>
            <a:pPr algn="l"/>
            <a:r>
              <a:rPr lang="en-US" smtClean="0"/>
              <a:t>National Institutes of Health, Health and Human Services </a:t>
            </a:r>
            <a:endParaRPr lang="en-US" dirty="0"/>
          </a:p>
        </p:txBody>
      </p:sp>
    </p:spTree>
    <p:extLst>
      <p:ext uri="{BB962C8B-B14F-4D97-AF65-F5344CB8AC3E}">
        <p14:creationId xmlns:p14="http://schemas.microsoft.com/office/powerpoint/2010/main" val="226328985"/>
      </p:ext>
    </p:extLst>
  </p:cSld>
  <p:clrMapOvr>
    <a:overrideClrMapping bg1="dk1" tx1="lt1" bg2="dk2" tx2="lt2" accent1="accent1" accent2="accent2" accent3="accent3" accent4="accent4" accent5="accent5" accent6="accent6" hlink="hlink" folHlink="folHlink"/>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of the 2013 Medline Plus Web site" title="Image of the 2013 Medline Plus Web s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13" y="86764"/>
            <a:ext cx="5289441" cy="48006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Image of the 2008 Medline Plus Web site" title="Image of the 2008 Medline Plus Web s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2209800"/>
            <a:ext cx="5177469" cy="45720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648200" y="457200"/>
            <a:ext cx="1676400" cy="1295400"/>
          </a:xfrm>
          <a:prstGeom prst="star8">
            <a:avLst/>
          </a:prstGeom>
        </p:spPr>
        <p:style>
          <a:lnRef idx="0">
            <a:schemeClr val="accent5"/>
          </a:lnRef>
          <a:fillRef idx="3">
            <a:schemeClr val="accent5"/>
          </a:fillRef>
          <a:effectRef idx="3">
            <a:schemeClr val="accent5"/>
          </a:effectRef>
          <a:fontRef idx="minor">
            <a:schemeClr val="lt1"/>
          </a:fontRef>
        </p:style>
        <p:txBody>
          <a:bodyPr wrap="square" rtlCol="0">
            <a:normAutofit/>
          </a:bodyPr>
          <a:lstStyle/>
          <a:p>
            <a:pPr algn="ctr"/>
            <a:r>
              <a:rPr lang="en-US" sz="2400" b="1" dirty="0" smtClean="0">
                <a:effectLst>
                  <a:outerShdw blurRad="38100" dist="38100" dir="2700000" algn="tl">
                    <a:srgbClr val="000000">
                      <a:alpha val="43137"/>
                    </a:srgbClr>
                  </a:outerShdw>
                </a:effectLst>
              </a:rPr>
              <a:t>15</a:t>
            </a:r>
          </a:p>
          <a:p>
            <a:pPr algn="ctr"/>
            <a:r>
              <a:rPr lang="en-US" sz="2400" b="1" dirty="0" smtClean="0">
                <a:effectLst>
                  <a:outerShdw blurRad="38100" dist="38100" dir="2700000" algn="tl">
                    <a:srgbClr val="000000">
                      <a:alpha val="43137"/>
                    </a:srgbClr>
                  </a:outerShdw>
                </a:effectLst>
              </a:rPr>
              <a:t> Years!</a:t>
            </a:r>
            <a:endParaRPr lang="en-US" sz="2400" b="1" dirty="0">
              <a:effectLst>
                <a:outerShdw blurRad="38100" dist="38100" dir="2700000" algn="tl">
                  <a:srgbClr val="000000">
                    <a:alpha val="43137"/>
                  </a:srgbClr>
                </a:outerShdw>
              </a:effectLst>
            </a:endParaRPr>
          </a:p>
        </p:txBody>
      </p:sp>
      <p:sp>
        <p:nvSpPr>
          <p:cNvPr id="8" name="TextBox 7"/>
          <p:cNvSpPr txBox="1"/>
          <p:nvPr/>
        </p:nvSpPr>
        <p:spPr>
          <a:xfrm>
            <a:off x="3065878" y="5257800"/>
            <a:ext cx="1412043" cy="1192649"/>
          </a:xfrm>
          <a:prstGeom prst="star8">
            <a:avLst/>
          </a:prstGeom>
          <a:effectLst>
            <a:outerShdw blurRad="63500" sx="102000" sy="102000" algn="ctr"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wrap="none" rtlCol="0">
            <a:spAutoFit/>
          </a:bodyPr>
          <a:lstStyle/>
          <a:p>
            <a:pPr algn="ctr"/>
            <a:r>
              <a:rPr lang="en-US" sz="2400" b="1" dirty="0" smtClean="0">
                <a:effectLst>
                  <a:outerShdw blurRad="38100" dist="38100" dir="2700000" algn="tl">
                    <a:srgbClr val="000000">
                      <a:alpha val="43137"/>
                    </a:srgbClr>
                  </a:outerShdw>
                </a:effectLst>
              </a:rPr>
              <a:t>10 </a:t>
            </a:r>
          </a:p>
          <a:p>
            <a:pPr algn="ctr"/>
            <a:r>
              <a:rPr lang="en-US" sz="2400" b="1" dirty="0" smtClean="0">
                <a:effectLst>
                  <a:outerShdw blurRad="38100" dist="38100" dir="2700000" algn="tl">
                    <a:srgbClr val="000000">
                      <a:alpha val="43137"/>
                    </a:srgbClr>
                  </a:outerShdw>
                </a:effectLst>
              </a:rPr>
              <a:t>Years!</a:t>
            </a:r>
            <a:endParaRPr lang="en-US" sz="2400" b="1" dirty="0">
              <a:effectLst>
                <a:outerShdw blurRad="38100" dist="38100" dir="2700000" algn="tl">
                  <a:srgbClr val="000000">
                    <a:alpha val="43137"/>
                  </a:srgbClr>
                </a:outerShdw>
              </a:effectLst>
            </a:endParaRPr>
          </a:p>
        </p:txBody>
      </p:sp>
      <p:sp>
        <p:nvSpPr>
          <p:cNvPr id="2" name="Title 1" hidden="1"/>
          <p:cNvSpPr>
            <a:spLocks noGrp="1"/>
          </p:cNvSpPr>
          <p:nvPr>
            <p:ph type="title" idx="4294967295"/>
          </p:nvPr>
        </p:nvSpPr>
        <p:spPr/>
        <p:txBody>
          <a:bodyPr/>
          <a:lstStyle/>
          <a:p>
            <a:r>
              <a:rPr lang="en-US" dirty="0" smtClean="0"/>
              <a:t>Medline </a:t>
            </a:r>
            <a:r>
              <a:rPr lang="en-US" baseline="0" dirty="0" smtClean="0"/>
              <a:t>Plus</a:t>
            </a:r>
            <a:r>
              <a:rPr lang="en-US" dirty="0" smtClean="0"/>
              <a:t> Web</a:t>
            </a:r>
            <a:r>
              <a:rPr lang="en-US" baseline="0" dirty="0" smtClean="0"/>
              <a:t> Site </a:t>
            </a:r>
            <a:r>
              <a:rPr lang="en-US" dirty="0" smtClean="0"/>
              <a:t>Changes </a:t>
            </a:r>
            <a:endParaRPr lang="en-US" dirty="0"/>
          </a:p>
        </p:txBody>
      </p:sp>
    </p:spTree>
    <p:extLst>
      <p:ext uri="{BB962C8B-B14F-4D97-AF65-F5344CB8AC3E}">
        <p14:creationId xmlns:p14="http://schemas.microsoft.com/office/powerpoint/2010/main" val="4036461811"/>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Image of the 1998 Medline Plus Web site" title="Image of the 1998 Medline Plus Web site"/>
          <p:cNvPicPr>
            <a:picLocks noChangeAspect="1" noChangeArrowheads="1"/>
          </p:cNvPicPr>
          <p:nvPr/>
        </p:nvPicPr>
        <p:blipFill>
          <a:blip r:embed="rId3" cstate="print"/>
          <a:srcRect l="833" t="7777" r="2499" b="3333"/>
          <a:stretch>
            <a:fillRect/>
          </a:stretch>
        </p:blipFill>
        <p:spPr bwMode="auto">
          <a:xfrm>
            <a:off x="228600" y="228600"/>
            <a:ext cx="8534400" cy="6400800"/>
          </a:xfrm>
          <a:prstGeom prst="rect">
            <a:avLst/>
          </a:prstGeom>
          <a:noFill/>
          <a:ln w="12700">
            <a:noFill/>
            <a:miter lim="800000"/>
            <a:headEnd/>
            <a:tailEnd/>
          </a:ln>
          <a:effectLst>
            <a:outerShdw blurRad="63500" sx="102000" sy="102000" algn="ctr" rotWithShape="0">
              <a:prstClr val="black">
                <a:alpha val="40000"/>
              </a:prstClr>
            </a:outerShdw>
          </a:effectLst>
        </p:spPr>
      </p:pic>
      <p:sp>
        <p:nvSpPr>
          <p:cNvPr id="3" name="Wave 2"/>
          <p:cNvSpPr/>
          <p:nvPr/>
        </p:nvSpPr>
        <p:spPr>
          <a:xfrm>
            <a:off x="7543800" y="5867400"/>
            <a:ext cx="1219200" cy="685800"/>
          </a:xfrm>
          <a:prstGeom prst="wav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1998</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itle 1" hidden="1"/>
          <p:cNvSpPr>
            <a:spLocks noGrp="1"/>
          </p:cNvSpPr>
          <p:nvPr>
            <p:ph type="title" idx="4294967295"/>
          </p:nvPr>
        </p:nvSpPr>
        <p:spPr/>
        <p:txBody>
          <a:bodyPr/>
          <a:lstStyle/>
          <a:p>
            <a:r>
              <a:rPr lang="en-US" dirty="0" smtClean="0"/>
              <a:t>Medline </a:t>
            </a:r>
            <a:r>
              <a:rPr lang="en-US" baseline="0" dirty="0" smtClean="0"/>
              <a:t>Plus 1998</a:t>
            </a:r>
            <a:endParaRPr lang="en-US" dirty="0"/>
          </a:p>
        </p:txBody>
      </p:sp>
    </p:spTree>
    <p:extLst>
      <p:ext uri="{BB962C8B-B14F-4D97-AF65-F5344CB8AC3E}">
        <p14:creationId xmlns:p14="http://schemas.microsoft.com/office/powerpoint/2010/main" val="80186526"/>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of the 1998 Medline Plus Web site" title="Image of the 1998 Medline Plus Web site"/>
          <p:cNvPicPr>
            <a:picLocks noChangeAspect="1" noChangeArrowheads="1"/>
          </p:cNvPicPr>
          <p:nvPr/>
        </p:nvPicPr>
        <p:blipFill>
          <a:blip r:embed="rId3" cstate="print"/>
          <a:srcRect l="1923" t="7439" r="3847" b="3305"/>
          <a:stretch>
            <a:fillRect/>
          </a:stretch>
        </p:blipFill>
        <p:spPr bwMode="auto">
          <a:xfrm>
            <a:off x="76200" y="243840"/>
            <a:ext cx="4441372" cy="3108960"/>
          </a:xfrm>
          <a:prstGeom prst="rect">
            <a:avLst/>
          </a:prstGeom>
          <a:noFill/>
          <a:ln w="12700">
            <a:noFill/>
            <a:miter lim="800000"/>
            <a:headEnd/>
            <a:tailEnd/>
          </a:ln>
          <a:effectLst>
            <a:outerShdw blurRad="63500" sx="102000" sy="102000" algn="ctr" rotWithShape="0">
              <a:prstClr val="black">
                <a:alpha val="40000"/>
              </a:prstClr>
            </a:outerShdw>
          </a:effectLst>
        </p:spPr>
      </p:pic>
      <p:pic>
        <p:nvPicPr>
          <p:cNvPr id="6" name="Picture 6" descr="Image of the 1999 Medline Plus Web site" title="Image of the 1999 Medline Plus Web site"/>
          <p:cNvPicPr>
            <a:picLocks noChangeAspect="1" noChangeArrowheads="1"/>
          </p:cNvPicPr>
          <p:nvPr/>
        </p:nvPicPr>
        <p:blipFill>
          <a:blip r:embed="rId4" cstate="print"/>
          <a:srcRect l="1961" t="7881" r="9804" b="5418"/>
          <a:stretch>
            <a:fillRect/>
          </a:stretch>
        </p:blipFill>
        <p:spPr bwMode="auto">
          <a:xfrm>
            <a:off x="4609377" y="243840"/>
            <a:ext cx="4441372" cy="310896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7" name="Picture 5" descr="Image of the 2000 Medline Plus Web site" title="Image of the 2000 Medline Plus Web site"/>
          <p:cNvPicPr>
            <a:picLocks noChangeAspect="1" noChangeArrowheads="1"/>
          </p:cNvPicPr>
          <p:nvPr/>
        </p:nvPicPr>
        <p:blipFill>
          <a:blip r:embed="rId5" cstate="print"/>
          <a:srcRect l="2040" t="10590" r="4082" b="4689"/>
          <a:stretch>
            <a:fillRect/>
          </a:stretch>
        </p:blipFill>
        <p:spPr bwMode="auto">
          <a:xfrm>
            <a:off x="76200" y="3672840"/>
            <a:ext cx="4441372" cy="310896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9" name="Picture 8" descr="Image of the 2002 Medline Plus Web site" title="Image of the 2002 Medline Plus Web site"/>
          <p:cNvPicPr>
            <a:picLocks noChangeAspect="1"/>
          </p:cNvPicPr>
          <p:nvPr/>
        </p:nvPicPr>
        <p:blipFill>
          <a:blip r:embed="rId6" cstate="print"/>
          <a:stretch>
            <a:fillRect/>
          </a:stretch>
        </p:blipFill>
        <p:spPr>
          <a:xfrm>
            <a:off x="4609377" y="3672840"/>
            <a:ext cx="4441372" cy="3108960"/>
          </a:xfrm>
          <a:prstGeom prst="rect">
            <a:avLst/>
          </a:prstGeom>
          <a:effectLst>
            <a:outerShdw blurRad="63500" sx="102000" sy="102000" algn="ctr" rotWithShape="0">
              <a:prstClr val="black">
                <a:alpha val="40000"/>
              </a:prstClr>
            </a:outerShdw>
          </a:effectLst>
        </p:spPr>
      </p:pic>
      <p:sp>
        <p:nvSpPr>
          <p:cNvPr id="2" name="Wave 1"/>
          <p:cNvSpPr/>
          <p:nvPr/>
        </p:nvSpPr>
        <p:spPr>
          <a:xfrm>
            <a:off x="3124200" y="2590800"/>
            <a:ext cx="1066800" cy="685800"/>
          </a:xfrm>
          <a:prstGeom prst="wav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normAutofit fontScale="92500" lnSpcReduction="10000"/>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Oct 1998</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Wave 12"/>
          <p:cNvSpPr/>
          <p:nvPr/>
        </p:nvSpPr>
        <p:spPr>
          <a:xfrm>
            <a:off x="7543800" y="2590800"/>
            <a:ext cx="1219200" cy="685800"/>
          </a:xfrm>
          <a:prstGeom prst="wav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normAutofit fontScale="92500" lnSpcReduction="10000"/>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Sept 1999</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Wave 13"/>
          <p:cNvSpPr/>
          <p:nvPr/>
        </p:nvSpPr>
        <p:spPr>
          <a:xfrm>
            <a:off x="3124200" y="6155736"/>
            <a:ext cx="1219200" cy="685800"/>
          </a:xfrm>
          <a:prstGeom prst="wav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normAutofit fontScale="92500" lnSpcReduction="10000"/>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Aug 2000</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Wave 14"/>
          <p:cNvSpPr/>
          <p:nvPr/>
        </p:nvSpPr>
        <p:spPr>
          <a:xfrm>
            <a:off x="7620000" y="6019800"/>
            <a:ext cx="1219200" cy="685800"/>
          </a:xfrm>
          <a:prstGeom prst="wav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normAutofit fontScale="92500" lnSpcReduction="10000"/>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Sept 2002</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itle 2" hidden="1"/>
          <p:cNvSpPr>
            <a:spLocks noGrp="1"/>
          </p:cNvSpPr>
          <p:nvPr>
            <p:ph type="title" idx="4294967295"/>
          </p:nvPr>
        </p:nvSpPr>
        <p:spPr/>
        <p:txBody>
          <a:bodyPr>
            <a:normAutofit fontScale="90000"/>
          </a:bodyPr>
          <a:lstStyle/>
          <a:p>
            <a:r>
              <a:rPr lang="en-US" dirty="0" smtClean="0"/>
              <a:t>Medline Plus</a:t>
            </a:r>
            <a:r>
              <a:rPr lang="en-US" baseline="0" dirty="0" smtClean="0"/>
              <a:t> 1998, 1999, 2000, 2002</a:t>
            </a:r>
            <a:endParaRPr lang="en-US" dirty="0"/>
          </a:p>
        </p:txBody>
      </p:sp>
    </p:spTree>
    <p:extLst>
      <p:ext uri="{BB962C8B-B14F-4D97-AF65-F5344CB8AC3E}">
        <p14:creationId xmlns:p14="http://schemas.microsoft.com/office/powerpoint/2010/main" val="3739474078"/>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of the Medline Plus Home Page" title="Image of the Medline Plus Home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7579" y="76200"/>
            <a:ext cx="5128843" cy="67056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Enlarged image of the multiple languages button on the Medline Plus Home Page" title="Enlarged image of the multiple languages button on the Medline Plus Home P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8807" y="4800600"/>
            <a:ext cx="4665279" cy="151447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hidden="1"/>
          <p:cNvSpPr>
            <a:spLocks noGrp="1"/>
          </p:cNvSpPr>
          <p:nvPr>
            <p:ph type="title" idx="4294967295"/>
          </p:nvPr>
        </p:nvSpPr>
        <p:spPr/>
        <p:txBody>
          <a:bodyPr/>
          <a:lstStyle/>
          <a:p>
            <a:r>
              <a:rPr lang="en-US" dirty="0" smtClean="0"/>
              <a:t>Multiple</a:t>
            </a:r>
            <a:r>
              <a:rPr lang="en-US" baseline="0" dirty="0" smtClean="0"/>
              <a:t> Languages in Medline Plus</a:t>
            </a:r>
            <a:endParaRPr lang="en-US" dirty="0"/>
          </a:p>
        </p:txBody>
      </p:sp>
      <p:sp>
        <p:nvSpPr>
          <p:cNvPr id="2" name="Right Arrow 1" descr="Arrow pointing to the Multiple Languages Button on the Medline Plus Home Page" title="Arrow pointing to the Multiple Languages Button on the Medline Plus Home Page"/>
          <p:cNvSpPr/>
          <p:nvPr/>
        </p:nvSpPr>
        <p:spPr>
          <a:xfrm>
            <a:off x="1524000" y="5557837"/>
            <a:ext cx="3581400" cy="842963"/>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078894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creen shot of the Health Information in Multiple Languages page in Medline Plus" title="Screen shot of the Health Information in Multiple Languages page in Medline Plus"/>
          <p:cNvPicPr>
            <a:picLocks noChangeAspect="1" noChangeArrowheads="1"/>
          </p:cNvPicPr>
          <p:nvPr/>
        </p:nvPicPr>
        <p:blipFill rotWithShape="1">
          <a:blip r:embed="rId3">
            <a:extLst>
              <a:ext uri="{28A0092B-C50C-407E-A947-70E740481C1C}">
                <a14:useLocalDpi xmlns:a14="http://schemas.microsoft.com/office/drawing/2010/main" val="0"/>
              </a:ext>
            </a:extLst>
          </a:blip>
          <a:srcRect l="1" r="1120" b="19364"/>
          <a:stretch/>
        </p:blipFill>
        <p:spPr bwMode="auto">
          <a:xfrm>
            <a:off x="42698" y="114300"/>
            <a:ext cx="9058604" cy="66294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hidden="1"/>
          <p:cNvSpPr>
            <a:spLocks noGrp="1"/>
          </p:cNvSpPr>
          <p:nvPr>
            <p:ph type="title" idx="4294967295"/>
          </p:nvPr>
        </p:nvSpPr>
        <p:spPr/>
        <p:txBody>
          <a:bodyPr>
            <a:normAutofit/>
          </a:bodyPr>
          <a:lstStyle/>
          <a:p>
            <a:r>
              <a:rPr lang="en-US" baseline="0" dirty="0" smtClean="0"/>
              <a:t>Multiple Languages</a:t>
            </a:r>
            <a:endParaRPr lang="en-US" dirty="0"/>
          </a:p>
        </p:txBody>
      </p:sp>
    </p:spTree>
    <p:extLst>
      <p:ext uri="{BB962C8B-B14F-4D97-AF65-F5344CB8AC3E}">
        <p14:creationId xmlns:p14="http://schemas.microsoft.com/office/powerpoint/2010/main" val="3537133720"/>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creen shot of Health Information in Armenian" title="Screen shot of Health Information in Armeni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32657"/>
            <a:ext cx="5200651" cy="59436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descr="Screen shot of Health Information in Russian" title="Screen shot of Health Information in Russi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533400"/>
            <a:ext cx="6067641" cy="59436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Screen shot of Health Information in Italian" title="Screen shot of Health Information in Itali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990600"/>
            <a:ext cx="6365081" cy="5737538"/>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descr="Screen shot of Health Information in Traditional Chinese" title="Screen shot of Health Information in Traditional Chinese"/>
          <p:cNvPicPr>
            <a:picLocks noChangeAspect="1" noChangeArrowheads="1"/>
          </p:cNvPicPr>
          <p:nvPr/>
        </p:nvPicPr>
        <p:blipFill rotWithShape="1">
          <a:blip r:embed="rId6">
            <a:extLst>
              <a:ext uri="{28A0092B-C50C-407E-A947-70E740481C1C}">
                <a14:useLocalDpi xmlns:a14="http://schemas.microsoft.com/office/drawing/2010/main" val="0"/>
              </a:ext>
            </a:extLst>
          </a:blip>
          <a:srcRect r="857" b="11392"/>
          <a:stretch/>
        </p:blipFill>
        <p:spPr bwMode="auto">
          <a:xfrm>
            <a:off x="3429000" y="1427405"/>
            <a:ext cx="5563814" cy="54102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hidden="1"/>
          <p:cNvSpPr>
            <a:spLocks noGrp="1"/>
          </p:cNvSpPr>
          <p:nvPr>
            <p:ph type="title" idx="4294967295"/>
          </p:nvPr>
        </p:nvSpPr>
        <p:spPr/>
        <p:txBody>
          <a:bodyPr>
            <a:normAutofit fontScale="90000"/>
          </a:bodyPr>
          <a:lstStyle/>
          <a:p>
            <a:r>
              <a:rPr lang="en-US" dirty="0" smtClean="0"/>
              <a:t>Health Information</a:t>
            </a:r>
            <a:r>
              <a:rPr lang="en-US" baseline="0" dirty="0" smtClean="0"/>
              <a:t> in Multiple Languages</a:t>
            </a:r>
            <a:endParaRPr lang="en-US" dirty="0"/>
          </a:p>
        </p:txBody>
      </p:sp>
    </p:spTree>
    <p:extLst>
      <p:ext uri="{BB962C8B-B14F-4D97-AF65-F5344CB8AC3E}">
        <p14:creationId xmlns:p14="http://schemas.microsoft.com/office/powerpoint/2010/main" val="27235412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p:tgtEl>
                                          <p:spTgt spid="4098"/>
                                        </p:tgtEl>
                                        <p:attrNameLst>
                                          <p:attrName>ppt_x</p:attrName>
                                        </p:attrNameLst>
                                      </p:cBhvr>
                                      <p:tavLst>
                                        <p:tav tm="0">
                                          <p:val>
                                            <p:strVal val="#ppt_x-#ppt_w*1.125000"/>
                                          </p:val>
                                        </p:tav>
                                        <p:tav tm="100000">
                                          <p:val>
                                            <p:strVal val="#ppt_x"/>
                                          </p:val>
                                        </p:tav>
                                      </p:tavLst>
                                    </p:anim>
                                    <p:animEffect transition="in" filter="wipe(right)">
                                      <p:cBhvr>
                                        <p:cTn id="8" dur="500"/>
                                        <p:tgtEl>
                                          <p:spTgt spid="4098"/>
                                        </p:tgtEl>
                                      </p:cBhvr>
                                    </p:animEffect>
                                  </p:childTnLst>
                                </p:cTn>
                              </p:par>
                            </p:childTnLst>
                          </p:cTn>
                        </p:par>
                        <p:par>
                          <p:cTn id="9" fill="hold">
                            <p:stCondLst>
                              <p:cond delay="500"/>
                            </p:stCondLst>
                            <p:childTnLst>
                              <p:par>
                                <p:cTn id="10" presetID="12" presetClass="entr" presetSubtype="8" fill="hold" nodeType="afterEffect">
                                  <p:stCondLst>
                                    <p:cond delay="1500"/>
                                  </p:stCondLst>
                                  <p:childTnLst>
                                    <p:set>
                                      <p:cBhvr>
                                        <p:cTn id="11" dur="1" fill="hold">
                                          <p:stCondLst>
                                            <p:cond delay="0"/>
                                          </p:stCondLst>
                                        </p:cTn>
                                        <p:tgtEl>
                                          <p:spTgt spid="4099"/>
                                        </p:tgtEl>
                                        <p:attrNameLst>
                                          <p:attrName>style.visibility</p:attrName>
                                        </p:attrNameLst>
                                      </p:cBhvr>
                                      <p:to>
                                        <p:strVal val="visible"/>
                                      </p:to>
                                    </p:set>
                                    <p:anim calcmode="lin" valueType="num">
                                      <p:cBhvr additive="base">
                                        <p:cTn id="12" dur="500"/>
                                        <p:tgtEl>
                                          <p:spTgt spid="4099"/>
                                        </p:tgtEl>
                                        <p:attrNameLst>
                                          <p:attrName>ppt_x</p:attrName>
                                        </p:attrNameLst>
                                      </p:cBhvr>
                                      <p:tavLst>
                                        <p:tav tm="0">
                                          <p:val>
                                            <p:strVal val="#ppt_x-#ppt_w*1.125000"/>
                                          </p:val>
                                        </p:tav>
                                        <p:tav tm="100000">
                                          <p:val>
                                            <p:strVal val="#ppt_x"/>
                                          </p:val>
                                        </p:tav>
                                      </p:tavLst>
                                    </p:anim>
                                    <p:animEffect transition="in" filter="wipe(right)">
                                      <p:cBhvr>
                                        <p:cTn id="13" dur="500"/>
                                        <p:tgtEl>
                                          <p:spTgt spid="4099"/>
                                        </p:tgtEl>
                                      </p:cBhvr>
                                    </p:animEffect>
                                  </p:childTnLst>
                                </p:cTn>
                              </p:par>
                            </p:childTnLst>
                          </p:cTn>
                        </p:par>
                        <p:par>
                          <p:cTn id="14" fill="hold">
                            <p:stCondLst>
                              <p:cond delay="2500"/>
                            </p:stCondLst>
                            <p:childTnLst>
                              <p:par>
                                <p:cTn id="15" presetID="12" presetClass="entr" presetSubtype="8" fill="hold" nodeType="afterEffect">
                                  <p:stCondLst>
                                    <p:cond delay="2000"/>
                                  </p:stCondLst>
                                  <p:childTnLst>
                                    <p:set>
                                      <p:cBhvr>
                                        <p:cTn id="16" dur="1" fill="hold">
                                          <p:stCondLst>
                                            <p:cond delay="0"/>
                                          </p:stCondLst>
                                        </p:cTn>
                                        <p:tgtEl>
                                          <p:spTgt spid="4100"/>
                                        </p:tgtEl>
                                        <p:attrNameLst>
                                          <p:attrName>style.visibility</p:attrName>
                                        </p:attrNameLst>
                                      </p:cBhvr>
                                      <p:to>
                                        <p:strVal val="visible"/>
                                      </p:to>
                                    </p:set>
                                    <p:anim calcmode="lin" valueType="num">
                                      <p:cBhvr additive="base">
                                        <p:cTn id="17" dur="500"/>
                                        <p:tgtEl>
                                          <p:spTgt spid="4100"/>
                                        </p:tgtEl>
                                        <p:attrNameLst>
                                          <p:attrName>ppt_x</p:attrName>
                                        </p:attrNameLst>
                                      </p:cBhvr>
                                      <p:tavLst>
                                        <p:tav tm="0">
                                          <p:val>
                                            <p:strVal val="#ppt_x-#ppt_w*1.125000"/>
                                          </p:val>
                                        </p:tav>
                                        <p:tav tm="100000">
                                          <p:val>
                                            <p:strVal val="#ppt_x"/>
                                          </p:val>
                                        </p:tav>
                                      </p:tavLst>
                                    </p:anim>
                                    <p:animEffect transition="in" filter="wipe(right)">
                                      <p:cBhvr>
                                        <p:cTn id="18" dur="500"/>
                                        <p:tgtEl>
                                          <p:spTgt spid="4100"/>
                                        </p:tgtEl>
                                      </p:cBhvr>
                                    </p:animEffect>
                                  </p:childTnLst>
                                </p:cTn>
                              </p:par>
                            </p:childTnLst>
                          </p:cTn>
                        </p:par>
                        <p:par>
                          <p:cTn id="19" fill="hold">
                            <p:stCondLst>
                              <p:cond delay="5000"/>
                            </p:stCondLst>
                            <p:childTnLst>
                              <p:par>
                                <p:cTn id="20" presetID="1" presetClass="entr" presetSubtype="0" fill="hold" nodeType="afterEffect">
                                  <p:stCondLst>
                                    <p:cond delay="2500"/>
                                  </p:stCondLst>
                                  <p:childTnLst>
                                    <p:set>
                                      <p:cBhvr>
                                        <p:cTn id="21" dur="1" fill="hold">
                                          <p:stCondLst>
                                            <p:cond delay="0"/>
                                          </p:stCondLst>
                                        </p:cTn>
                                        <p:tgtEl>
                                          <p:spTgt spid="410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nodeType="clickEffect">
                                  <p:stCondLst>
                                    <p:cond delay="0"/>
                                  </p:stCondLst>
                                  <p:childTnLst>
                                    <p:set>
                                      <p:cBhvr>
                                        <p:cTn id="25" dur="1" fill="hold">
                                          <p:stCondLst>
                                            <p:cond delay="0"/>
                                          </p:stCondLst>
                                        </p:cTn>
                                        <p:tgtEl>
                                          <p:spTgt spid="4101"/>
                                        </p:tgtEl>
                                        <p:attrNameLst>
                                          <p:attrName>style.visibility</p:attrName>
                                        </p:attrNameLst>
                                      </p:cBhvr>
                                      <p:to>
                                        <p:strVal val="visible"/>
                                      </p:to>
                                    </p:set>
                                    <p:anim calcmode="lin" valueType="num">
                                      <p:cBhvr additive="base">
                                        <p:cTn id="26" dur="500"/>
                                        <p:tgtEl>
                                          <p:spTgt spid="4101"/>
                                        </p:tgtEl>
                                        <p:attrNameLst>
                                          <p:attrName>ppt_x</p:attrName>
                                        </p:attrNameLst>
                                      </p:cBhvr>
                                      <p:tavLst>
                                        <p:tav tm="0">
                                          <p:val>
                                            <p:strVal val="#ppt_x-#ppt_w*1.125000"/>
                                          </p:val>
                                        </p:tav>
                                        <p:tav tm="100000">
                                          <p:val>
                                            <p:strVal val="#ppt_x"/>
                                          </p:val>
                                        </p:tav>
                                      </p:tavLst>
                                    </p:anim>
                                    <p:animEffect transition="in" filter="wipe(right)">
                                      <p:cBhvr>
                                        <p:cTn id="27"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NLM Associate Fellows</a:t>
            </a:r>
            <a:br>
              <a:rPr lang="en-US" dirty="0" smtClean="0"/>
            </a:br>
            <a:r>
              <a:rPr lang="en-US" dirty="0" smtClean="0"/>
              <a:t>2</a:t>
            </a:r>
            <a:r>
              <a:rPr lang="en-US" baseline="30000" dirty="0" smtClean="0"/>
              <a:t>nd</a:t>
            </a:r>
            <a:r>
              <a:rPr lang="en-US" dirty="0" smtClean="0"/>
              <a:t> year</a:t>
            </a:r>
            <a:endParaRPr lang="en-US" dirty="0"/>
          </a:p>
        </p:txBody>
      </p:sp>
      <p:pic>
        <p:nvPicPr>
          <p:cNvPr id="5" name="Picture 4" descr="Photo of Michele Mason-Coles" title="Photo of Michele Mason-Col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620" y="1828800"/>
            <a:ext cx="2529481" cy="3810646"/>
          </a:xfrm>
          <a:prstGeom prst="rect">
            <a:avLst/>
          </a:prstGeom>
          <a:ln>
            <a:solidFill>
              <a:schemeClr val="accent1"/>
            </a:solidFill>
          </a:ln>
        </p:spPr>
      </p:pic>
      <p:sp>
        <p:nvSpPr>
          <p:cNvPr id="4" name="TextBox 3"/>
          <p:cNvSpPr txBox="1"/>
          <p:nvPr/>
        </p:nvSpPr>
        <p:spPr>
          <a:xfrm>
            <a:off x="423620" y="5639446"/>
            <a:ext cx="2529481" cy="400110"/>
          </a:xfrm>
          <a:prstGeom prst="rect">
            <a:avLst/>
          </a:prstGeom>
          <a:noFill/>
        </p:spPr>
        <p:txBody>
          <a:bodyPr wrap="square" rtlCol="0">
            <a:spAutoFit/>
          </a:bodyPr>
          <a:lstStyle>
            <a:defPPr>
              <a:defRPr lang="en-US"/>
            </a:defPPr>
            <a:lvl1pPr>
              <a:defRPr sz="2000" b="1"/>
            </a:lvl1pPr>
          </a:lstStyle>
          <a:p>
            <a:r>
              <a:rPr lang="en-US" dirty="0"/>
              <a:t>Michele Mason-Coles</a:t>
            </a:r>
          </a:p>
        </p:txBody>
      </p:sp>
      <p:pic>
        <p:nvPicPr>
          <p:cNvPr id="6" name="Picture 5" descr="Photo of Suzy Roy" title="Photo of Suzy Ro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0400" y="1786826"/>
            <a:ext cx="2601967" cy="3852620"/>
          </a:xfrm>
          <a:prstGeom prst="rect">
            <a:avLst/>
          </a:prstGeom>
          <a:ln>
            <a:solidFill>
              <a:schemeClr val="accent1"/>
            </a:solidFill>
          </a:ln>
        </p:spPr>
      </p:pic>
      <p:sp>
        <p:nvSpPr>
          <p:cNvPr id="8" name="TextBox 7"/>
          <p:cNvSpPr txBox="1"/>
          <p:nvPr/>
        </p:nvSpPr>
        <p:spPr>
          <a:xfrm>
            <a:off x="3178242" y="5639446"/>
            <a:ext cx="2529481" cy="400110"/>
          </a:xfrm>
          <a:prstGeom prst="rect">
            <a:avLst/>
          </a:prstGeom>
          <a:noFill/>
        </p:spPr>
        <p:txBody>
          <a:bodyPr wrap="square" rtlCol="0">
            <a:spAutoFit/>
          </a:bodyPr>
          <a:lstStyle>
            <a:defPPr>
              <a:defRPr lang="en-US"/>
            </a:defPPr>
            <a:lvl1pPr>
              <a:defRPr sz="2000" b="1"/>
            </a:lvl1pPr>
          </a:lstStyle>
          <a:p>
            <a:pPr algn="ctr"/>
            <a:r>
              <a:rPr lang="en-US" dirty="0" smtClean="0"/>
              <a:t>Suzy Roy</a:t>
            </a:r>
            <a:endParaRPr lang="en-US" dirty="0"/>
          </a:p>
        </p:txBody>
      </p:sp>
      <p:pic>
        <p:nvPicPr>
          <p:cNvPr id="7" name="Picture 6" descr="Photo of Jessi Van Der Volgen" title="Photo of Jessi Van Der Vol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1776494"/>
            <a:ext cx="2579633" cy="3856495"/>
          </a:xfrm>
          <a:prstGeom prst="rect">
            <a:avLst/>
          </a:prstGeom>
          <a:ln>
            <a:solidFill>
              <a:schemeClr val="accent1"/>
            </a:solidFill>
          </a:ln>
        </p:spPr>
      </p:pic>
      <p:sp>
        <p:nvSpPr>
          <p:cNvPr id="9" name="TextBox 8"/>
          <p:cNvSpPr txBox="1"/>
          <p:nvPr/>
        </p:nvSpPr>
        <p:spPr>
          <a:xfrm>
            <a:off x="6096000" y="5639446"/>
            <a:ext cx="2529481" cy="400110"/>
          </a:xfrm>
          <a:prstGeom prst="rect">
            <a:avLst/>
          </a:prstGeom>
          <a:noFill/>
        </p:spPr>
        <p:txBody>
          <a:bodyPr wrap="square" rtlCol="0">
            <a:spAutoFit/>
          </a:bodyPr>
          <a:lstStyle>
            <a:defPPr>
              <a:defRPr lang="en-US"/>
            </a:defPPr>
            <a:lvl1pPr>
              <a:defRPr sz="2000" b="1"/>
            </a:lvl1pPr>
          </a:lstStyle>
          <a:p>
            <a:pPr algn="ctr"/>
            <a:r>
              <a:rPr lang="en-US" dirty="0" err="1" smtClean="0"/>
              <a:t>Jessi</a:t>
            </a:r>
            <a:r>
              <a:rPr lang="en-US" dirty="0" smtClean="0"/>
              <a:t> Van Der </a:t>
            </a:r>
            <a:r>
              <a:rPr lang="en-US" dirty="0" err="1" smtClean="0"/>
              <a:t>Volgen</a:t>
            </a:r>
            <a:endParaRPr lang="en-US" dirty="0"/>
          </a:p>
        </p:txBody>
      </p:sp>
      <p:sp>
        <p:nvSpPr>
          <p:cNvPr id="3" name="Footer Placeholder 2"/>
          <p:cNvSpPr>
            <a:spLocks noGrp="1"/>
          </p:cNvSpPr>
          <p:nvPr>
            <p:ph type="ftr" sz="quarter" idx="11"/>
          </p:nvPr>
        </p:nvSpPr>
        <p:spPr/>
        <p:txBody>
          <a:bodyPr/>
          <a:lstStyle/>
          <a:p>
            <a:r>
              <a:rPr lang="en-US" smtClean="0"/>
              <a:t>United States</a:t>
            </a:r>
          </a:p>
          <a:p>
            <a:r>
              <a:rPr lang="en-US" smtClean="0"/>
              <a:t>National Library of Medicine </a:t>
            </a:r>
          </a:p>
          <a:p>
            <a:r>
              <a:rPr lang="en-US" smtClean="0"/>
              <a:t>National Institutes of Health, Health and Human Services </a:t>
            </a:r>
            <a:endParaRPr lang="en-US" dirty="0"/>
          </a:p>
        </p:txBody>
      </p:sp>
    </p:spTree>
    <p:extLst>
      <p:ext uri="{BB962C8B-B14F-4D97-AF65-F5344CB8AC3E}">
        <p14:creationId xmlns:p14="http://schemas.microsoft.com/office/powerpoint/2010/main" val="3388335005"/>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descr="Visits to MedlinePlus by Country&#10;U.S. = 37%&#10;Mexico = 12%&#10;Spain = 6%&#10;U.K. = 4%&#10;Columbia = 4%&#10;Canada = 4%&#10;Argentina = 4%&#10;Chile = 3%&#10;Uraguay = 2%&#10;Australia = 2%&#10;Other = 22%&#10;" title="Visits to MedlinePlus by Country"/>
          <p:cNvGraphicFramePr/>
          <p:nvPr>
            <p:extLst>
              <p:ext uri="{D42A27DB-BD31-4B8C-83A1-F6EECF244321}">
                <p14:modId xmlns:p14="http://schemas.microsoft.com/office/powerpoint/2010/main" val="2463384672"/>
              </p:ext>
            </p:extLst>
          </p:nvPr>
        </p:nvGraphicFramePr>
        <p:xfrm>
          <a:off x="0" y="21298"/>
          <a:ext cx="9143016" cy="6705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p:txBody>
          <a:bodyPr/>
          <a:lstStyle/>
          <a:p>
            <a:r>
              <a:rPr lang="en-US" dirty="0" smtClean="0"/>
              <a:t>Visits to Medline Plus by Country</a:t>
            </a:r>
            <a:endParaRPr lang="en-US" dirty="0"/>
          </a:p>
        </p:txBody>
      </p:sp>
    </p:spTree>
    <p:extLst>
      <p:ext uri="{BB962C8B-B14F-4D97-AF65-F5344CB8AC3E}">
        <p14:creationId xmlns:p14="http://schemas.microsoft.com/office/powerpoint/2010/main" val="3443253985"/>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Image of the Medline Plus en Espanol Twitter Feed" title="Image of the Medline Plus en Espanol Twitter Fe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83" y="4297680"/>
            <a:ext cx="4399917" cy="248412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Chart 1" descr="&#10;Chart:&#10;@MedlinePlus Followers&#10;X axis = number of followers&#10;Y axis = date&#10;December 2009 = 1,000&#10;April 2010 = 1,200&#10;August 2010 = 3,000&#10;December 2010 = 7,500&#10;April 2011 = 10,000&#10;August 2011 = 15,000&#10;December 2011  30,000&#10;April 2012 = 35,000&#10;August 2012 = 40,000&#10;December 2012 = 50,000&#10;" title="@MedlinePlus Followers"/>
          <p:cNvGraphicFramePr>
            <a:graphicFrameLocks noGrp="1"/>
          </p:cNvGraphicFramePr>
          <p:nvPr>
            <p:extLst>
              <p:ext uri="{D42A27DB-BD31-4B8C-83A1-F6EECF244321}">
                <p14:modId xmlns:p14="http://schemas.microsoft.com/office/powerpoint/2010/main" val="304391252"/>
              </p:ext>
            </p:extLst>
          </p:nvPr>
        </p:nvGraphicFramePr>
        <p:xfrm>
          <a:off x="238905" y="282627"/>
          <a:ext cx="4485495" cy="32987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descr="Chart:&#10;@MedlinePlusEsp Followers&#10;X axis = number of followers&#10;Y axis = date&#10;November 2011 = 250&#10;January 2012 = 500&#10;March 2012 = 1,750&#10;May 2012 = 2,500&#10;July 2012 = 3,000&#10;September 2012 = 4,500&#10;November 2012 = 6,000&#10;January 2013 = 8,000&#10;March 2013 = 9,000&#10;" title="@MedlinePlusEsp Followers"/>
          <p:cNvGraphicFramePr>
            <a:graphicFrameLocks noGrp="1"/>
          </p:cNvGraphicFramePr>
          <p:nvPr>
            <p:extLst>
              <p:ext uri="{D42A27DB-BD31-4B8C-83A1-F6EECF244321}">
                <p14:modId xmlns:p14="http://schemas.microsoft.com/office/powerpoint/2010/main" val="2992214328"/>
              </p:ext>
            </p:extLst>
          </p:nvPr>
        </p:nvGraphicFramePr>
        <p:xfrm>
          <a:off x="4419600" y="3657600"/>
          <a:ext cx="4413504" cy="3072384"/>
        </p:xfrm>
        <a:graphic>
          <a:graphicData uri="http://schemas.openxmlformats.org/drawingml/2006/chart">
            <c:chart xmlns:c="http://schemas.openxmlformats.org/drawingml/2006/chart" xmlns:r="http://schemas.openxmlformats.org/officeDocument/2006/relationships" r:id="rId5"/>
          </a:graphicData>
        </a:graphic>
      </p:graphicFrame>
      <p:pic>
        <p:nvPicPr>
          <p:cNvPr id="1026" name="Picture 2" descr="Image of the Medline Plus Twitter Feed" title="Image of the Medline Plus Twitter Fe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81000"/>
            <a:ext cx="4457700" cy="258127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hidden="1"/>
          <p:cNvSpPr>
            <a:spLocks noGrp="1"/>
          </p:cNvSpPr>
          <p:nvPr>
            <p:ph type="title" idx="4294967295"/>
          </p:nvPr>
        </p:nvSpPr>
        <p:spPr/>
        <p:txBody>
          <a:bodyPr>
            <a:normAutofit fontScale="90000"/>
          </a:bodyPr>
          <a:lstStyle/>
          <a:p>
            <a:r>
              <a:rPr lang="en-US" dirty="0" smtClean="0"/>
              <a:t>Medline Plus and Medline Plus</a:t>
            </a:r>
            <a:r>
              <a:rPr lang="en-US" baseline="0" dirty="0" smtClean="0"/>
              <a:t> </a:t>
            </a:r>
            <a:r>
              <a:rPr lang="en-US" baseline="0" dirty="0" err="1" smtClean="0"/>
              <a:t>Espanol</a:t>
            </a:r>
            <a:r>
              <a:rPr lang="en-US" baseline="0" dirty="0" smtClean="0"/>
              <a:t> on Twitter</a:t>
            </a:r>
            <a:endParaRPr lang="en-US" dirty="0"/>
          </a:p>
        </p:txBody>
      </p:sp>
    </p:spTree>
    <p:extLst>
      <p:ext uri="{BB962C8B-B14F-4D97-AF65-F5344CB8AC3E}">
        <p14:creationId xmlns:p14="http://schemas.microsoft.com/office/powerpoint/2010/main" val="6110142"/>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of Medline Plus Home Page" title="Image of Medline Plus Home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7579" y="76200"/>
            <a:ext cx="5128843" cy="67056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Enlarged image of the contact us link on the medline plus home page" title="Enlarged image of the contact us link on the medline plus home p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81000"/>
            <a:ext cx="6184348" cy="21336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descr="Arrow pointing from the Medline Plus Home page to the enlarged image of the contact us link " title="Arrow pointing from the Medline Plus Home page to the enlarged image of the contact us link "/>
          <p:cNvSpPr/>
          <p:nvPr/>
        </p:nvSpPr>
        <p:spPr>
          <a:xfrm rot="16200000">
            <a:off x="3507582" y="3738783"/>
            <a:ext cx="3581400" cy="842963"/>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 name="Title 2" hidden="1"/>
          <p:cNvSpPr>
            <a:spLocks noGrp="1"/>
          </p:cNvSpPr>
          <p:nvPr>
            <p:ph type="title" idx="4294967295"/>
          </p:nvPr>
        </p:nvSpPr>
        <p:spPr/>
        <p:txBody>
          <a:bodyPr/>
          <a:lstStyle/>
          <a:p>
            <a:r>
              <a:rPr lang="en-US" dirty="0" smtClean="0"/>
              <a:t>Contact Medline Plus</a:t>
            </a:r>
            <a:endParaRPr lang="en-US" dirty="0"/>
          </a:p>
        </p:txBody>
      </p:sp>
    </p:spTree>
    <p:extLst>
      <p:ext uri="{BB962C8B-B14F-4D97-AF65-F5344CB8AC3E}">
        <p14:creationId xmlns:p14="http://schemas.microsoft.com/office/powerpoint/2010/main" val="306765192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of a mobile device with the Medline Plus mobile content" title="Image of a mobile device with the Medline Plus mobile content"/>
          <p:cNvPicPr>
            <a:picLocks noChangeAspect="1" noChangeArrowheads="1"/>
          </p:cNvPicPr>
          <p:nvPr/>
        </p:nvPicPr>
        <p:blipFill>
          <a:blip r:embed="rId3" cstate="print"/>
          <a:srcRect/>
          <a:stretch>
            <a:fillRect/>
          </a:stretch>
        </p:blipFill>
        <p:spPr bwMode="auto">
          <a:xfrm>
            <a:off x="2717890" y="91440"/>
            <a:ext cx="3708221" cy="6675120"/>
          </a:xfrm>
          <a:prstGeom prst="roundRect">
            <a:avLst>
              <a:gd name="adj" fmla="val 16667"/>
            </a:avLst>
          </a:prstGeom>
          <a:ln>
            <a:noFill/>
          </a:ln>
          <a:effectLst>
            <a:outerShdw blurRad="63500" sx="102000" sy="102000" algn="c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Subtitle 1"/>
          <p:cNvSpPr txBox="1">
            <a:spLocks/>
          </p:cNvSpPr>
          <p:nvPr/>
        </p:nvSpPr>
        <p:spPr>
          <a:xfrm>
            <a:off x="1695450" y="5886450"/>
            <a:ext cx="5753100" cy="851297"/>
          </a:xfrm>
          <a:prstGeom prst="roundRect">
            <a:avLst/>
          </a:prstGeom>
        </p:spPr>
        <p:style>
          <a:lnRef idx="0">
            <a:schemeClr val="accent1"/>
          </a:lnRef>
          <a:fillRef idx="3">
            <a:schemeClr val="accent1"/>
          </a:fillRef>
          <a:effectRef idx="3">
            <a:schemeClr val="accent1"/>
          </a:effectRef>
          <a:fontRef idx="minor">
            <a:schemeClr val="lt1"/>
          </a:fontRef>
        </p:style>
        <p:txBody>
          <a:bodyPr lIns="45720" rIns="45720" anchor="ctr" anchorCtr="0">
            <a:sp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defRPr/>
            </a:pPr>
            <a:r>
              <a:rPr lang="en-US" sz="4400" smtClean="0">
                <a:solidFill>
                  <a:schemeClr val="tx1"/>
                </a:solidFill>
                <a:effectLst>
                  <a:outerShdw blurRad="38100" dist="38100" dir="2700000" algn="tl">
                    <a:srgbClr val="000000">
                      <a:alpha val="43137"/>
                    </a:srgbClr>
                  </a:outerShdw>
                </a:effectLst>
              </a:rPr>
              <a:t>m.medlineplus.gov</a:t>
            </a:r>
            <a:endParaRPr lang="en-US" sz="2400" dirty="0" smtClean="0">
              <a:solidFill>
                <a:schemeClr val="tx1"/>
              </a:solidFill>
              <a:effectLst>
                <a:outerShdw blurRad="38100" dist="38100" dir="2700000" algn="tl">
                  <a:srgbClr val="000000">
                    <a:alpha val="43137"/>
                  </a:srgbClr>
                </a:outerShdw>
              </a:effectLst>
            </a:endParaRPr>
          </a:p>
        </p:txBody>
      </p:sp>
      <p:sp>
        <p:nvSpPr>
          <p:cNvPr id="4" name="Title 3" hidden="1"/>
          <p:cNvSpPr>
            <a:spLocks noGrp="1"/>
          </p:cNvSpPr>
          <p:nvPr>
            <p:ph type="title" idx="4294967295"/>
          </p:nvPr>
        </p:nvSpPr>
        <p:spPr/>
        <p:txBody>
          <a:bodyPr/>
          <a:lstStyle/>
          <a:p>
            <a:r>
              <a:rPr lang="en-US" dirty="0" smtClean="0"/>
              <a:t>Medline</a:t>
            </a:r>
            <a:r>
              <a:rPr lang="en-US" baseline="0" dirty="0" smtClean="0"/>
              <a:t> Plus Mobile</a:t>
            </a:r>
            <a:endParaRPr lang="en-US" dirty="0"/>
          </a:p>
        </p:txBody>
      </p:sp>
    </p:spTree>
    <p:extLst>
      <p:ext uri="{BB962C8B-B14F-4D97-AF65-F5344CB8AC3E}">
        <p14:creationId xmlns:p14="http://schemas.microsoft.com/office/powerpoint/2010/main" val="106488263"/>
      </p:ext>
    </p:extLst>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Phase 1 Study Questions</a:t>
            </a:r>
            <a:endParaRPr lang="en-US" dirty="0"/>
          </a:p>
        </p:txBody>
      </p:sp>
      <p:sp>
        <p:nvSpPr>
          <p:cNvPr id="3" name="Content Placeholder 2" descr="Image of the Google Analytics logo" title="Image of the Google Analytics logo"/>
          <p:cNvSpPr>
            <a:spLocks noGrp="1"/>
          </p:cNvSpPr>
          <p:nvPr>
            <p:ph idx="1"/>
          </p:nvPr>
        </p:nvSpPr>
        <p:spPr/>
        <p:txBody>
          <a:bodyPr/>
          <a:lstStyle/>
          <a:p>
            <a:pPr>
              <a:spcBef>
                <a:spcPts val="1200"/>
              </a:spcBef>
              <a:spcAft>
                <a:spcPts val="1200"/>
              </a:spcAft>
            </a:pPr>
            <a:r>
              <a:rPr lang="en-US" dirty="0" smtClean="0"/>
              <a:t>Who is using MedlinePlus Mobile?</a:t>
            </a:r>
          </a:p>
          <a:p>
            <a:pPr>
              <a:spcBef>
                <a:spcPts val="1200"/>
              </a:spcBef>
              <a:spcAft>
                <a:spcPts val="1200"/>
              </a:spcAft>
            </a:pPr>
            <a:r>
              <a:rPr lang="en-US" dirty="0" smtClean="0"/>
              <a:t>What do they do on MedlinePlus Mobile?</a:t>
            </a:r>
          </a:p>
          <a:p>
            <a:pPr>
              <a:spcBef>
                <a:spcPts val="1200"/>
              </a:spcBef>
              <a:spcAft>
                <a:spcPts val="1200"/>
              </a:spcAft>
            </a:pPr>
            <a:r>
              <a:rPr lang="en-US" dirty="0" smtClean="0"/>
              <a:t>Are they satisfied with their visit?</a:t>
            </a:r>
          </a:p>
          <a:p>
            <a:r>
              <a:rPr lang="en-US" dirty="0" smtClean="0"/>
              <a:t>Overview </a:t>
            </a:r>
            <a:r>
              <a:rPr lang="en-US" dirty="0"/>
              <a:t>data</a:t>
            </a:r>
          </a:p>
          <a:p>
            <a:pPr lvl="1"/>
            <a:r>
              <a:rPr lang="en-US" dirty="0"/>
              <a:t>Mobile site</a:t>
            </a:r>
          </a:p>
          <a:p>
            <a:pPr lvl="1"/>
            <a:r>
              <a:rPr lang="en-US" dirty="0"/>
              <a:t>Mobile use of full site</a:t>
            </a:r>
          </a:p>
          <a:p>
            <a:endParaRPr lang="en-US" dirty="0"/>
          </a:p>
        </p:txBody>
      </p:sp>
      <p:sp>
        <p:nvSpPr>
          <p:cNvPr id="4" name="Footer Placeholder 2"/>
          <p:cNvSpPr>
            <a:spLocks noGrp="1"/>
          </p:cNvSpPr>
          <p:nvPr>
            <p:ph type="ftr" sz="quarter" idx="11"/>
          </p:nvPr>
        </p:nvSpPr>
        <p:spPr/>
        <p:txBody>
          <a:bodyPr/>
          <a:lstStyle/>
          <a:p>
            <a:pPr algn="l"/>
            <a:r>
              <a:rPr lang="en-US" dirty="0" smtClean="0"/>
              <a:t>United States</a:t>
            </a:r>
          </a:p>
          <a:p>
            <a:pPr algn="l"/>
            <a:r>
              <a:rPr lang="en-US" dirty="0" smtClean="0"/>
              <a:t>National Library of Medicine </a:t>
            </a:r>
          </a:p>
          <a:p>
            <a:pPr algn="l"/>
            <a:r>
              <a:rPr lang="en-US" dirty="0" smtClean="0"/>
              <a:t>National Institutes of Health, Health and Human Services </a:t>
            </a:r>
            <a:endParaRPr lang="en-US" dirty="0"/>
          </a:p>
        </p:txBody>
      </p:sp>
      <p:pic>
        <p:nvPicPr>
          <p:cNvPr id="5" name="Picture 2" descr="Image of the web trends logo" title="Image of the web trend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4042" y="4104099"/>
            <a:ext cx="3166280" cy="9144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title="Image of th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8656" y="5475699"/>
            <a:ext cx="4206240" cy="9144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descr="Image of the A C S I logo" title="Image of the A C S I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8835" y="4637218"/>
            <a:ext cx="1280160" cy="9144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descr="Image of a person's hands using a mobile device" title="Image of a person's hands using a mobile devi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8995" y="4330052"/>
            <a:ext cx="1858805" cy="228679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descr="Image of the How To dot Gov logo" title="Image of the How To dot Gov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68915" y="3594121"/>
            <a:ext cx="2498885" cy="103914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3397609"/>
      </p:ext>
    </p:extLst>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MedlinePlus Mobile Users – Gender</a:t>
            </a:r>
            <a:endParaRPr lang="en-US" sz="4000" dirty="0"/>
          </a:p>
        </p:txBody>
      </p:sp>
      <p:graphicFrame>
        <p:nvGraphicFramePr>
          <p:cNvPr id="5" name="Content Placeholder 4" descr="MedlinePlus Mobile Users by gender&#10;English survey = Roughly 50/50 men &amp; women&#10;" title="MedlinePlus Mobile Users by gender"/>
          <p:cNvGraphicFramePr>
            <a:graphicFrameLocks noGrp="1" noChangeAspect="1"/>
          </p:cNvGraphicFramePr>
          <p:nvPr>
            <p:ph idx="1"/>
            <p:extLst>
              <p:ext uri="{D42A27DB-BD31-4B8C-83A1-F6EECF244321}">
                <p14:modId xmlns:p14="http://schemas.microsoft.com/office/powerpoint/2010/main" val="2827031476"/>
              </p:ext>
            </p:extLst>
          </p:nvPr>
        </p:nvGraphicFramePr>
        <p:xfrm>
          <a:off x="3220" y="1676400"/>
          <a:ext cx="4605622"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Footer Placeholder 2"/>
          <p:cNvSpPr>
            <a:spLocks noGrp="1"/>
          </p:cNvSpPr>
          <p:nvPr>
            <p:ph type="ftr" sz="quarter" idx="11"/>
          </p:nvPr>
        </p:nvSpPr>
        <p:spPr/>
        <p:txBody>
          <a:bodyPr/>
          <a:lstStyle/>
          <a:p>
            <a:pPr algn="l"/>
            <a:r>
              <a:rPr lang="en-US" dirty="0" smtClean="0"/>
              <a:t>United States</a:t>
            </a:r>
          </a:p>
          <a:p>
            <a:pPr algn="l"/>
            <a:r>
              <a:rPr lang="en-US" dirty="0" smtClean="0"/>
              <a:t>National Library of Medicine </a:t>
            </a:r>
          </a:p>
          <a:p>
            <a:pPr algn="l"/>
            <a:r>
              <a:rPr lang="en-US" dirty="0" smtClean="0"/>
              <a:t>National Institutes of Health, Health and Human Services </a:t>
            </a:r>
            <a:endParaRPr lang="en-US" dirty="0"/>
          </a:p>
        </p:txBody>
      </p:sp>
      <p:graphicFrame>
        <p:nvGraphicFramePr>
          <p:cNvPr id="6" name="Chart 5" descr="MedlinePlus Mobile Users by gender&#10;Spanish survey = Roughly 50/50 men &amp; women&#10;" title="MedlinePlus Mobile Users by gender (spanish)"/>
          <p:cNvGraphicFramePr>
            <a:graphicFrameLocks noChangeAspect="1"/>
          </p:cNvGraphicFramePr>
          <p:nvPr>
            <p:extLst>
              <p:ext uri="{D42A27DB-BD31-4B8C-83A1-F6EECF244321}">
                <p14:modId xmlns:p14="http://schemas.microsoft.com/office/powerpoint/2010/main" val="4139880938"/>
              </p:ext>
            </p:extLst>
          </p:nvPr>
        </p:nvGraphicFramePr>
        <p:xfrm>
          <a:off x="4540102" y="1676400"/>
          <a:ext cx="4603898"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8207413"/>
      </p:ext>
    </p:extLst>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MedlinePlus Mobile Users – Country</a:t>
            </a:r>
            <a:endParaRPr lang="en-US" sz="4000" dirty="0"/>
          </a:p>
        </p:txBody>
      </p:sp>
      <p:sp>
        <p:nvSpPr>
          <p:cNvPr id="5" name="Footer Placeholder 2"/>
          <p:cNvSpPr>
            <a:spLocks noGrp="1"/>
          </p:cNvSpPr>
          <p:nvPr>
            <p:ph type="ftr" sz="quarter" idx="11"/>
          </p:nvPr>
        </p:nvSpPr>
        <p:spPr/>
        <p:txBody>
          <a:bodyPr/>
          <a:lstStyle/>
          <a:p>
            <a:pPr algn="l"/>
            <a:r>
              <a:rPr lang="en-US" dirty="0" smtClean="0"/>
              <a:t>United States</a:t>
            </a:r>
          </a:p>
          <a:p>
            <a:pPr algn="l"/>
            <a:r>
              <a:rPr lang="en-US" dirty="0" smtClean="0"/>
              <a:t>National Library of Medicine </a:t>
            </a:r>
          </a:p>
          <a:p>
            <a:pPr algn="l"/>
            <a:r>
              <a:rPr lang="en-US" dirty="0" smtClean="0"/>
              <a:t>National Institutes of Health, Health and Human Services </a:t>
            </a:r>
            <a:endParaRPr lang="en-US" dirty="0"/>
          </a:p>
        </p:txBody>
      </p:sp>
      <p:graphicFrame>
        <p:nvGraphicFramePr>
          <p:cNvPr id="7" name="Table 6" descr="Country/Visits to Mobile English&#10;United States (incl Puerto Rico) = 60%&#10;Canada = 6%&#10;United Kingdom = 4%&#10;Netherlands = 4%&#10;Mexico = 3%&#10;Spain = 2%&#10;Australia = 2%&#10;India = 2%&#10;Unresolved = 1%&#10;All others = 16%&#10;&#10;" title="Country/Visits to Mobile English"/>
          <p:cNvGraphicFramePr>
            <a:graphicFrameLocks noGrp="1"/>
          </p:cNvGraphicFramePr>
          <p:nvPr>
            <p:extLst>
              <p:ext uri="{D42A27DB-BD31-4B8C-83A1-F6EECF244321}">
                <p14:modId xmlns:p14="http://schemas.microsoft.com/office/powerpoint/2010/main" val="3039440874"/>
              </p:ext>
            </p:extLst>
          </p:nvPr>
        </p:nvGraphicFramePr>
        <p:xfrm>
          <a:off x="685800" y="1295400"/>
          <a:ext cx="3680460" cy="4678680"/>
        </p:xfrm>
        <a:graphic>
          <a:graphicData uri="http://schemas.openxmlformats.org/drawingml/2006/table">
            <a:tbl>
              <a:tblPr firstRow="1" bandRow="1">
                <a:tableStyleId>{69C7853C-536D-4A76-A0AE-DD22124D55A5}</a:tableStyleId>
              </a:tblPr>
              <a:tblGrid>
                <a:gridCol w="1828800"/>
                <a:gridCol w="1851660"/>
              </a:tblGrid>
              <a:tr h="370840">
                <a:tc>
                  <a:txBody>
                    <a:bodyPr/>
                    <a:lstStyle/>
                    <a:p>
                      <a:r>
                        <a:rPr lang="en-US" sz="2000" b="0" dirty="0" smtClean="0">
                          <a:effectLst>
                            <a:outerShdw blurRad="50800" dist="38100" dir="2700000" algn="tl" rotWithShape="0">
                              <a:srgbClr val="000000">
                                <a:alpha val="43000"/>
                              </a:srgbClr>
                            </a:outerShdw>
                          </a:effectLst>
                        </a:rPr>
                        <a:t>Country</a:t>
                      </a:r>
                      <a:endParaRPr lang="en-US" sz="2000" b="0" dirty="0">
                        <a:effectLst>
                          <a:outerShdw blurRad="50800" dist="38100" dir="2700000" algn="tl" rotWithShape="0">
                            <a:srgbClr val="000000">
                              <a:alpha val="43000"/>
                            </a:srgbClr>
                          </a:outerShdw>
                        </a:effectLst>
                      </a:endParaRPr>
                    </a:p>
                  </a:txBody>
                  <a:tcPr/>
                </a:tc>
                <a:tc>
                  <a:txBody>
                    <a:bodyPr/>
                    <a:lstStyle/>
                    <a:p>
                      <a:r>
                        <a:rPr lang="en-US" sz="2000" b="1" dirty="0" smtClean="0">
                          <a:effectLst>
                            <a:outerShdw blurRad="50800" dist="38100" dir="2700000" algn="tl" rotWithShape="0">
                              <a:srgbClr val="000000">
                                <a:alpha val="43000"/>
                              </a:srgbClr>
                            </a:outerShdw>
                          </a:effectLst>
                        </a:rPr>
                        <a:t>Visits to Mobile</a:t>
                      </a:r>
                    </a:p>
                    <a:p>
                      <a:r>
                        <a:rPr lang="en-US" sz="2000" b="1" kern="1200" dirty="0" smtClean="0">
                          <a:solidFill>
                            <a:schemeClr val="lt1"/>
                          </a:solidFill>
                          <a:effectLst>
                            <a:outerShdw blurRad="50800" dist="38100" dir="2700000" algn="tl" rotWithShape="0">
                              <a:srgbClr val="000000">
                                <a:alpha val="43000"/>
                              </a:srgbClr>
                            </a:outerShdw>
                          </a:effectLst>
                          <a:latin typeface="+mn-lt"/>
                          <a:ea typeface="+mn-ea"/>
                          <a:cs typeface="+mn-cs"/>
                        </a:rPr>
                        <a:t>English</a:t>
                      </a:r>
                      <a:endParaRPr lang="en-US" sz="2000" b="1" dirty="0">
                        <a:effectLst>
                          <a:outerShdw blurRad="50800" dist="38100" dir="2700000" algn="tl" rotWithShape="0">
                            <a:srgbClr val="000000">
                              <a:alpha val="43000"/>
                            </a:srgbClr>
                          </a:outerShdw>
                        </a:effectLs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rPr>
                        <a:t>United </a:t>
                      </a:r>
                      <a:r>
                        <a:rPr lang="en-US" b="1" dirty="0" smtClean="0">
                          <a:solidFill>
                            <a:schemeClr val="bg1"/>
                          </a:solidFill>
                        </a:rPr>
                        <a:t>States </a:t>
                      </a:r>
                      <a:r>
                        <a:rPr lang="en-US" b="0" dirty="0" smtClean="0">
                          <a:solidFill>
                            <a:schemeClr val="bg1"/>
                          </a:solidFill>
                        </a:rPr>
                        <a:t>(</a:t>
                      </a:r>
                      <a:r>
                        <a:rPr lang="en-US" b="0" dirty="0" err="1" smtClean="0">
                          <a:solidFill>
                            <a:schemeClr val="bg1"/>
                          </a:solidFill>
                        </a:rPr>
                        <a:t>incl</a:t>
                      </a:r>
                      <a:r>
                        <a:rPr lang="en-US" b="0" dirty="0" smtClean="0">
                          <a:solidFill>
                            <a:schemeClr val="bg1"/>
                          </a:solidFill>
                        </a:rPr>
                        <a:t> Puerto Rico)</a:t>
                      </a:r>
                    </a:p>
                  </a:txBody>
                  <a:tcPr anchor="ctr"/>
                </a:tc>
                <a:tc>
                  <a:txBody>
                    <a:bodyPr/>
                    <a:lstStyle/>
                    <a:p>
                      <a:r>
                        <a:rPr lang="en-US" b="1" dirty="0" smtClean="0">
                          <a:solidFill>
                            <a:schemeClr val="bg1"/>
                          </a:solidFill>
                        </a:rPr>
                        <a:t>60% </a:t>
                      </a:r>
                      <a:endParaRPr lang="en-US" b="1" dirty="0">
                        <a:solidFill>
                          <a:schemeClr val="bg1"/>
                        </a:solidFill>
                      </a:endParaRPr>
                    </a:p>
                  </a:txBody>
                  <a:tcPr anchor="ctr"/>
                </a:tc>
              </a:tr>
              <a:tr h="370840">
                <a:tc>
                  <a:txBody>
                    <a:bodyPr/>
                    <a:lstStyle/>
                    <a:p>
                      <a:r>
                        <a:rPr lang="en-US" b="1" dirty="0" smtClean="0">
                          <a:solidFill>
                            <a:schemeClr val="bg1"/>
                          </a:solidFill>
                        </a:rPr>
                        <a:t>Canada</a:t>
                      </a:r>
                      <a:endParaRPr lang="en-US" b="1" dirty="0">
                        <a:solidFill>
                          <a:schemeClr val="bg1"/>
                        </a:solidFill>
                      </a:endParaRPr>
                    </a:p>
                  </a:txBody>
                  <a:tcPr anchor="ctr"/>
                </a:tc>
                <a:tc>
                  <a:txBody>
                    <a:bodyPr/>
                    <a:lstStyle/>
                    <a:p>
                      <a:r>
                        <a:rPr lang="en-US" b="1" dirty="0" smtClean="0">
                          <a:solidFill>
                            <a:schemeClr val="bg1"/>
                          </a:solidFill>
                        </a:rPr>
                        <a:t>6% </a:t>
                      </a:r>
                      <a:endParaRPr lang="en-US" b="1" dirty="0">
                        <a:solidFill>
                          <a:schemeClr val="bg1"/>
                        </a:solidFill>
                      </a:endParaRPr>
                    </a:p>
                  </a:txBody>
                  <a:tcPr anchor="ctr"/>
                </a:tc>
              </a:tr>
              <a:tr h="370840">
                <a:tc>
                  <a:txBody>
                    <a:bodyPr/>
                    <a:lstStyle/>
                    <a:p>
                      <a:r>
                        <a:rPr lang="en-US" b="1" dirty="0">
                          <a:solidFill>
                            <a:schemeClr val="bg1"/>
                          </a:solidFill>
                        </a:rPr>
                        <a:t>United </a:t>
                      </a:r>
                      <a:r>
                        <a:rPr lang="en-US" b="1" dirty="0" smtClean="0">
                          <a:solidFill>
                            <a:schemeClr val="bg1"/>
                          </a:solidFill>
                        </a:rPr>
                        <a:t>Kingdom</a:t>
                      </a:r>
                      <a:endParaRPr lang="en-US" b="1" dirty="0">
                        <a:solidFill>
                          <a:schemeClr val="bg1"/>
                        </a:solidFill>
                      </a:endParaRPr>
                    </a:p>
                  </a:txBody>
                  <a:tcPr anchor="ctr"/>
                </a:tc>
                <a:tc>
                  <a:txBody>
                    <a:bodyPr/>
                    <a:lstStyle/>
                    <a:p>
                      <a:r>
                        <a:rPr lang="en-US" b="1" dirty="0" smtClean="0">
                          <a:solidFill>
                            <a:schemeClr val="bg1"/>
                          </a:solidFill>
                        </a:rPr>
                        <a:t>4% </a:t>
                      </a:r>
                      <a:endParaRPr lang="en-US" b="1" dirty="0">
                        <a:solidFill>
                          <a:schemeClr val="bg1"/>
                        </a:solidFill>
                      </a:endParaRPr>
                    </a:p>
                  </a:txBody>
                  <a:tcPr anchor="ctr"/>
                </a:tc>
              </a:tr>
              <a:tr h="370840">
                <a:tc>
                  <a:txBody>
                    <a:bodyPr/>
                    <a:lstStyle/>
                    <a:p>
                      <a:r>
                        <a:rPr lang="en-US" b="1" dirty="0" smtClean="0">
                          <a:solidFill>
                            <a:schemeClr val="bg1"/>
                          </a:solidFill>
                        </a:rPr>
                        <a:t>Netherlands</a:t>
                      </a:r>
                      <a:endParaRPr lang="en-US" b="1" dirty="0">
                        <a:solidFill>
                          <a:schemeClr val="bg1"/>
                        </a:solidFill>
                      </a:endParaRPr>
                    </a:p>
                  </a:txBody>
                  <a:tcPr anchor="ctr"/>
                </a:tc>
                <a:tc>
                  <a:txBody>
                    <a:bodyPr/>
                    <a:lstStyle/>
                    <a:p>
                      <a:r>
                        <a:rPr lang="en-US" b="1" dirty="0" smtClean="0">
                          <a:solidFill>
                            <a:schemeClr val="bg1"/>
                          </a:solidFill>
                        </a:rPr>
                        <a:t>4% </a:t>
                      </a:r>
                      <a:endParaRPr lang="en-US" b="1" dirty="0">
                        <a:solidFill>
                          <a:schemeClr val="bg1"/>
                        </a:solidFill>
                      </a:endParaRPr>
                    </a:p>
                  </a:txBody>
                  <a:tcPr anchor="ctr"/>
                </a:tc>
              </a:tr>
              <a:tr h="370840">
                <a:tc>
                  <a:txBody>
                    <a:bodyPr/>
                    <a:lstStyle/>
                    <a:p>
                      <a:r>
                        <a:rPr lang="en-US" b="1" dirty="0" smtClean="0">
                          <a:solidFill>
                            <a:schemeClr val="bg1"/>
                          </a:solidFill>
                        </a:rPr>
                        <a:t>Mexico</a:t>
                      </a:r>
                      <a:endParaRPr lang="en-US" b="1" dirty="0">
                        <a:solidFill>
                          <a:schemeClr val="bg1"/>
                        </a:solidFill>
                      </a:endParaRPr>
                    </a:p>
                  </a:txBody>
                  <a:tcPr anchor="ctr"/>
                </a:tc>
                <a:tc>
                  <a:txBody>
                    <a:bodyPr/>
                    <a:lstStyle/>
                    <a:p>
                      <a:r>
                        <a:rPr lang="en-US" b="1" dirty="0" smtClean="0">
                          <a:solidFill>
                            <a:schemeClr val="bg1"/>
                          </a:solidFill>
                        </a:rPr>
                        <a:t>3% </a:t>
                      </a:r>
                      <a:endParaRPr lang="en-US" b="1" dirty="0">
                        <a:solidFill>
                          <a:schemeClr val="bg1"/>
                        </a:solidFill>
                      </a:endParaRPr>
                    </a:p>
                  </a:txBody>
                  <a:tcPr anchor="ctr"/>
                </a:tc>
              </a:tr>
              <a:tr h="370840">
                <a:tc>
                  <a:txBody>
                    <a:bodyPr/>
                    <a:lstStyle/>
                    <a:p>
                      <a:r>
                        <a:rPr lang="en-US" b="1" dirty="0" smtClean="0">
                          <a:solidFill>
                            <a:schemeClr val="bg1"/>
                          </a:solidFill>
                        </a:rPr>
                        <a:t>Spain</a:t>
                      </a:r>
                      <a:endParaRPr lang="en-US" b="1" dirty="0">
                        <a:solidFill>
                          <a:schemeClr val="bg1"/>
                        </a:solidFill>
                      </a:endParaRPr>
                    </a:p>
                  </a:txBody>
                  <a:tcPr anchor="ctr"/>
                </a:tc>
                <a:tc>
                  <a:txBody>
                    <a:bodyPr/>
                    <a:lstStyle/>
                    <a:p>
                      <a:r>
                        <a:rPr lang="en-US" b="1" dirty="0" smtClean="0">
                          <a:solidFill>
                            <a:schemeClr val="bg1"/>
                          </a:solidFill>
                        </a:rPr>
                        <a:t>2% </a:t>
                      </a:r>
                      <a:endParaRPr lang="en-US" b="1" dirty="0">
                        <a:solidFill>
                          <a:schemeClr val="bg1"/>
                        </a:solidFill>
                      </a:endParaRPr>
                    </a:p>
                  </a:txBody>
                  <a:tcPr anchor="ctr"/>
                </a:tc>
              </a:tr>
              <a:tr h="370840">
                <a:tc>
                  <a:txBody>
                    <a:bodyPr/>
                    <a:lstStyle/>
                    <a:p>
                      <a:r>
                        <a:rPr lang="en-US" b="1" dirty="0" smtClean="0">
                          <a:solidFill>
                            <a:schemeClr val="bg1"/>
                          </a:solidFill>
                        </a:rPr>
                        <a:t>Australia</a:t>
                      </a:r>
                      <a:endParaRPr lang="en-US" b="1" dirty="0">
                        <a:solidFill>
                          <a:schemeClr val="bg1"/>
                        </a:solidFill>
                      </a:endParaRPr>
                    </a:p>
                  </a:txBody>
                  <a:tcPr anchor="ctr"/>
                </a:tc>
                <a:tc>
                  <a:txBody>
                    <a:bodyPr/>
                    <a:lstStyle/>
                    <a:p>
                      <a:r>
                        <a:rPr lang="en-US" b="1" dirty="0" smtClean="0">
                          <a:solidFill>
                            <a:schemeClr val="bg1"/>
                          </a:solidFill>
                        </a:rPr>
                        <a:t>2% </a:t>
                      </a:r>
                      <a:endParaRPr lang="en-US" b="1" dirty="0">
                        <a:solidFill>
                          <a:schemeClr val="bg1"/>
                        </a:solidFill>
                      </a:endParaRPr>
                    </a:p>
                  </a:txBody>
                  <a:tcPr anchor="ctr"/>
                </a:tc>
              </a:tr>
              <a:tr h="370840">
                <a:tc>
                  <a:txBody>
                    <a:bodyPr/>
                    <a:lstStyle/>
                    <a:p>
                      <a:r>
                        <a:rPr lang="en-US" b="1" dirty="0" smtClean="0">
                          <a:solidFill>
                            <a:schemeClr val="bg1"/>
                          </a:solidFill>
                        </a:rPr>
                        <a:t>India</a:t>
                      </a:r>
                      <a:endParaRPr lang="en-US" b="1" dirty="0">
                        <a:solidFill>
                          <a:schemeClr val="bg1"/>
                        </a:solidFill>
                      </a:endParaRPr>
                    </a:p>
                  </a:txBody>
                  <a:tcPr anchor="ctr"/>
                </a:tc>
                <a:tc>
                  <a:txBody>
                    <a:bodyPr/>
                    <a:lstStyle/>
                    <a:p>
                      <a:r>
                        <a:rPr lang="en-US" b="1" dirty="0" smtClean="0">
                          <a:solidFill>
                            <a:schemeClr val="bg1"/>
                          </a:solidFill>
                        </a:rPr>
                        <a:t>2% </a:t>
                      </a:r>
                      <a:endParaRPr lang="en-US" b="1" dirty="0">
                        <a:solidFill>
                          <a:schemeClr val="bg1"/>
                        </a:solidFill>
                      </a:endParaRPr>
                    </a:p>
                  </a:txBody>
                  <a:tcPr anchor="ctr"/>
                </a:tc>
              </a:tr>
              <a:tr h="370840">
                <a:tc>
                  <a:txBody>
                    <a:bodyPr/>
                    <a:lstStyle/>
                    <a:p>
                      <a:r>
                        <a:rPr lang="en-US" b="1" dirty="0" smtClean="0">
                          <a:solidFill>
                            <a:schemeClr val="bg1"/>
                          </a:solidFill>
                        </a:rPr>
                        <a:t>unresolved</a:t>
                      </a:r>
                      <a:endParaRPr lang="en-US" b="1" dirty="0">
                        <a:solidFill>
                          <a:schemeClr val="bg1"/>
                        </a:solidFill>
                      </a:endParaRPr>
                    </a:p>
                  </a:txBody>
                  <a:tcPr anchor="ctr"/>
                </a:tc>
                <a:tc>
                  <a:txBody>
                    <a:bodyPr/>
                    <a:lstStyle/>
                    <a:p>
                      <a:r>
                        <a:rPr lang="en-US" b="1" dirty="0" smtClean="0">
                          <a:solidFill>
                            <a:schemeClr val="bg1"/>
                          </a:solidFill>
                        </a:rPr>
                        <a:t>1% </a:t>
                      </a:r>
                      <a:endParaRPr lang="en-US" b="1" dirty="0">
                        <a:solidFill>
                          <a:schemeClr val="bg1"/>
                        </a:solidFill>
                      </a:endParaRPr>
                    </a:p>
                  </a:txBody>
                  <a:tcPr anchor="ctr"/>
                </a:tc>
              </a:tr>
              <a:tr h="370840">
                <a:tc>
                  <a:txBody>
                    <a:bodyPr/>
                    <a:lstStyle/>
                    <a:p>
                      <a:r>
                        <a:rPr lang="en-US" b="1" dirty="0" smtClean="0">
                          <a:solidFill>
                            <a:schemeClr val="bg1"/>
                          </a:solidFill>
                        </a:rPr>
                        <a:t>All others</a:t>
                      </a:r>
                      <a:endParaRPr lang="en-US" b="1" dirty="0">
                        <a:solidFill>
                          <a:schemeClr val="bg1"/>
                        </a:solidFill>
                      </a:endParaRPr>
                    </a:p>
                  </a:txBody>
                  <a:tcPr anchor="ctr"/>
                </a:tc>
                <a:tc>
                  <a:txBody>
                    <a:bodyPr/>
                    <a:lstStyle/>
                    <a:p>
                      <a:r>
                        <a:rPr lang="en-US" b="1" dirty="0" smtClean="0">
                          <a:solidFill>
                            <a:schemeClr val="bg1"/>
                          </a:solidFill>
                        </a:rPr>
                        <a:t>16%</a:t>
                      </a:r>
                      <a:endParaRPr lang="en-US" b="1" dirty="0">
                        <a:solidFill>
                          <a:schemeClr val="bg1"/>
                        </a:solidFill>
                      </a:endParaRPr>
                    </a:p>
                  </a:txBody>
                  <a:tcPr anchor="ctr"/>
                </a:tc>
              </a:tr>
            </a:tbl>
          </a:graphicData>
        </a:graphic>
      </p:graphicFrame>
      <p:graphicFrame>
        <p:nvGraphicFramePr>
          <p:cNvPr id="8" name="Table 2" descr="Visits to mobile english" title="Visits to mobile english"/>
          <p:cNvGraphicFramePr>
            <a:graphicFrameLocks noGrp="1"/>
          </p:cNvGraphicFramePr>
          <p:nvPr>
            <p:extLst>
              <p:ext uri="{D42A27DB-BD31-4B8C-83A1-F6EECF244321}">
                <p14:modId xmlns:p14="http://schemas.microsoft.com/office/powerpoint/2010/main" val="1259238618"/>
              </p:ext>
            </p:extLst>
          </p:nvPr>
        </p:nvGraphicFramePr>
        <p:xfrm>
          <a:off x="4876800" y="1295400"/>
          <a:ext cx="3743960" cy="4668520"/>
        </p:xfrm>
        <a:graphic>
          <a:graphicData uri="http://schemas.openxmlformats.org/drawingml/2006/table">
            <a:tbl>
              <a:tblPr firstRow="1" bandRow="1">
                <a:effectLst>
                  <a:outerShdw blurRad="63500" sx="102000" sy="102000" algn="ctr" rotWithShape="0">
                    <a:prstClr val="black">
                      <a:alpha val="40000"/>
                    </a:prstClr>
                  </a:outerShdw>
                </a:effectLst>
                <a:tableStyleId>{08FB837D-C827-4EFA-A057-4D05807E0F7C}</a:tableStyleId>
              </a:tblPr>
              <a:tblGrid>
                <a:gridCol w="1871980"/>
                <a:gridCol w="1871980"/>
              </a:tblGrid>
              <a:tr h="370840">
                <a:tc>
                  <a:txBody>
                    <a:bodyPr/>
                    <a:lstStyle/>
                    <a:p>
                      <a:r>
                        <a:rPr lang="en-US" sz="2000" b="1" dirty="0" smtClean="0">
                          <a:effectLst>
                            <a:outerShdw blurRad="50800" dist="38100" dir="2700000" algn="tl" rotWithShape="0">
                              <a:srgbClr val="000000">
                                <a:alpha val="43000"/>
                              </a:srgbClr>
                            </a:outerShdw>
                          </a:effectLst>
                        </a:rPr>
                        <a:t>Country</a:t>
                      </a:r>
                      <a:endParaRPr lang="en-US" sz="2000" b="1" dirty="0">
                        <a:solidFill>
                          <a:srgbClr val="002060"/>
                        </a:solidFill>
                        <a:effectLst>
                          <a:outerShdw blurRad="50800" dist="38100" dir="2700000" algn="tl" rotWithShape="0">
                            <a:srgbClr val="000000">
                              <a:alpha val="43000"/>
                            </a:srgbClr>
                          </a:outerShdw>
                        </a:effectLst>
                      </a:endParaRPr>
                    </a:p>
                  </a:txBody>
                  <a:tcPr/>
                </a:tc>
                <a:tc>
                  <a:txBody>
                    <a:bodyPr/>
                    <a:lstStyle/>
                    <a:p>
                      <a:r>
                        <a:rPr lang="en-US" sz="2000" b="1" dirty="0" smtClean="0">
                          <a:effectLst>
                            <a:outerShdw blurRad="50800" dist="38100" dir="2700000" algn="tl" rotWithShape="0">
                              <a:srgbClr val="000000">
                                <a:alpha val="43000"/>
                              </a:srgbClr>
                            </a:outerShdw>
                          </a:effectLst>
                        </a:rPr>
                        <a:t>Visits to Mobile</a:t>
                      </a:r>
                    </a:p>
                    <a:p>
                      <a:r>
                        <a:rPr lang="en-US" sz="2000" b="1" dirty="0" smtClean="0">
                          <a:effectLst>
                            <a:outerShdw blurRad="50800" dist="38100" dir="2700000" algn="tl" rotWithShape="0">
                              <a:srgbClr val="000000">
                                <a:alpha val="43000"/>
                              </a:srgbClr>
                            </a:outerShdw>
                          </a:effectLst>
                        </a:rPr>
                        <a:t>Spanish</a:t>
                      </a:r>
                      <a:endParaRPr lang="en-US" sz="2000" b="1" dirty="0">
                        <a:solidFill>
                          <a:srgbClr val="002060"/>
                        </a:solidFill>
                        <a:effectLst>
                          <a:outerShdw blurRad="50800" dist="38100" dir="2700000" algn="tl" rotWithShape="0">
                            <a:srgbClr val="000000">
                              <a:alpha val="43000"/>
                            </a:srgbClr>
                          </a:outerShdw>
                        </a:effectLst>
                      </a:endParaRPr>
                    </a:p>
                  </a:txBody>
                  <a:tcPr/>
                </a:tc>
              </a:tr>
              <a:tr h="370840">
                <a:tc>
                  <a:txBody>
                    <a:bodyPr/>
                    <a:lstStyle/>
                    <a:p>
                      <a:r>
                        <a:rPr lang="en-US" b="1" dirty="0">
                          <a:solidFill>
                            <a:schemeClr val="bg1"/>
                          </a:solidFill>
                        </a:rPr>
                        <a:t>United </a:t>
                      </a:r>
                      <a:r>
                        <a:rPr lang="en-US" b="1" dirty="0" smtClean="0">
                          <a:solidFill>
                            <a:schemeClr val="bg1"/>
                          </a:solidFill>
                        </a:rPr>
                        <a:t>States </a:t>
                      </a:r>
                      <a:r>
                        <a:rPr lang="en-US" b="0" dirty="0" smtClean="0">
                          <a:solidFill>
                            <a:schemeClr val="bg1"/>
                          </a:solidFill>
                        </a:rPr>
                        <a:t>(</a:t>
                      </a:r>
                      <a:r>
                        <a:rPr lang="en-US" b="0" dirty="0" err="1" smtClean="0">
                          <a:solidFill>
                            <a:schemeClr val="bg1"/>
                          </a:solidFill>
                        </a:rPr>
                        <a:t>incl</a:t>
                      </a:r>
                      <a:r>
                        <a:rPr lang="en-US" b="0" dirty="0" smtClean="0">
                          <a:solidFill>
                            <a:schemeClr val="bg1"/>
                          </a:solidFill>
                        </a:rPr>
                        <a:t> Puerto Rico)</a:t>
                      </a:r>
                      <a:endParaRPr lang="en-US" b="0" dirty="0">
                        <a:solidFill>
                          <a:schemeClr val="bg1"/>
                        </a:solidFill>
                      </a:endParaRPr>
                    </a:p>
                  </a:txBody>
                  <a:tcPr anchor="ctr"/>
                </a:tc>
                <a:tc>
                  <a:txBody>
                    <a:bodyPr/>
                    <a:lstStyle/>
                    <a:p>
                      <a:r>
                        <a:rPr lang="en-US" b="1" dirty="0" smtClean="0">
                          <a:solidFill>
                            <a:schemeClr val="bg1"/>
                          </a:solidFill>
                        </a:rPr>
                        <a:t>26% </a:t>
                      </a:r>
                      <a:endParaRPr lang="en-US" b="1" dirty="0">
                        <a:solidFill>
                          <a:schemeClr val="bg1"/>
                        </a:solidFill>
                      </a:endParaRPr>
                    </a:p>
                  </a:txBody>
                  <a:tcPr anchor="ctr"/>
                </a:tc>
              </a:tr>
              <a:tr h="370840">
                <a:tc>
                  <a:txBody>
                    <a:bodyPr/>
                    <a:lstStyle/>
                    <a:p>
                      <a:r>
                        <a:rPr lang="en-US" b="1" dirty="0" smtClean="0">
                          <a:solidFill>
                            <a:schemeClr val="bg1"/>
                          </a:solidFill>
                        </a:rPr>
                        <a:t>Mexico </a:t>
                      </a:r>
                      <a:endParaRPr lang="en-US" b="1" dirty="0">
                        <a:solidFill>
                          <a:schemeClr val="bg1"/>
                        </a:solidFill>
                      </a:endParaRPr>
                    </a:p>
                  </a:txBody>
                  <a:tcPr anchor="ctr"/>
                </a:tc>
                <a:tc>
                  <a:txBody>
                    <a:bodyPr/>
                    <a:lstStyle/>
                    <a:p>
                      <a:r>
                        <a:rPr lang="en-US" b="1" dirty="0" smtClean="0">
                          <a:solidFill>
                            <a:schemeClr val="bg1"/>
                          </a:solidFill>
                        </a:rPr>
                        <a:t>17% </a:t>
                      </a:r>
                      <a:endParaRPr lang="en-US" b="1" dirty="0">
                        <a:solidFill>
                          <a:schemeClr val="bg1"/>
                        </a:solidFill>
                      </a:endParaRPr>
                    </a:p>
                  </a:txBody>
                  <a:tcPr anchor="ctr"/>
                </a:tc>
              </a:tr>
              <a:tr h="370840">
                <a:tc>
                  <a:txBody>
                    <a:bodyPr/>
                    <a:lstStyle/>
                    <a:p>
                      <a:r>
                        <a:rPr lang="en-US" b="1" dirty="0" smtClean="0">
                          <a:solidFill>
                            <a:schemeClr val="bg1"/>
                          </a:solidFill>
                        </a:rPr>
                        <a:t>Spain </a:t>
                      </a:r>
                      <a:endParaRPr lang="en-US" b="1" dirty="0">
                        <a:solidFill>
                          <a:schemeClr val="bg1"/>
                        </a:solidFill>
                      </a:endParaRPr>
                    </a:p>
                  </a:txBody>
                  <a:tcPr anchor="ctr"/>
                </a:tc>
                <a:tc>
                  <a:txBody>
                    <a:bodyPr/>
                    <a:lstStyle/>
                    <a:p>
                      <a:r>
                        <a:rPr lang="en-US" b="1" dirty="0" smtClean="0">
                          <a:solidFill>
                            <a:schemeClr val="bg1"/>
                          </a:solidFill>
                        </a:rPr>
                        <a:t>12% </a:t>
                      </a:r>
                      <a:endParaRPr lang="en-US" b="1" dirty="0">
                        <a:solidFill>
                          <a:schemeClr val="bg1"/>
                        </a:solidFill>
                      </a:endParaRPr>
                    </a:p>
                  </a:txBody>
                  <a:tcPr anchor="ctr"/>
                </a:tc>
              </a:tr>
              <a:tr h="370840">
                <a:tc>
                  <a:txBody>
                    <a:bodyPr/>
                    <a:lstStyle/>
                    <a:p>
                      <a:r>
                        <a:rPr lang="en-US" b="1" dirty="0" smtClean="0">
                          <a:solidFill>
                            <a:schemeClr val="bg1"/>
                          </a:solidFill>
                        </a:rPr>
                        <a:t>Canada</a:t>
                      </a:r>
                      <a:endParaRPr lang="en-US" b="1" dirty="0">
                        <a:solidFill>
                          <a:schemeClr val="bg1"/>
                        </a:solidFill>
                      </a:endParaRPr>
                    </a:p>
                  </a:txBody>
                  <a:tcPr anchor="ctr"/>
                </a:tc>
                <a:tc>
                  <a:txBody>
                    <a:bodyPr/>
                    <a:lstStyle/>
                    <a:p>
                      <a:r>
                        <a:rPr lang="en-US" b="1" dirty="0" smtClean="0">
                          <a:solidFill>
                            <a:schemeClr val="bg1"/>
                          </a:solidFill>
                        </a:rPr>
                        <a:t>9% </a:t>
                      </a:r>
                      <a:endParaRPr lang="en-US" b="1" dirty="0">
                        <a:solidFill>
                          <a:schemeClr val="bg1"/>
                        </a:solidFill>
                      </a:endParaRPr>
                    </a:p>
                  </a:txBody>
                  <a:tcPr anchor="ctr"/>
                </a:tc>
              </a:tr>
              <a:tr h="370840">
                <a:tc>
                  <a:txBody>
                    <a:bodyPr/>
                    <a:lstStyle/>
                    <a:p>
                      <a:r>
                        <a:rPr lang="en-US" b="1" dirty="0" smtClean="0">
                          <a:solidFill>
                            <a:schemeClr val="bg1"/>
                          </a:solidFill>
                        </a:rPr>
                        <a:t>Argentina</a:t>
                      </a:r>
                      <a:endParaRPr lang="en-US" b="1" dirty="0">
                        <a:solidFill>
                          <a:schemeClr val="bg1"/>
                        </a:solidFill>
                      </a:endParaRPr>
                    </a:p>
                  </a:txBody>
                  <a:tcPr anchor="ctr"/>
                </a:tc>
                <a:tc>
                  <a:txBody>
                    <a:bodyPr/>
                    <a:lstStyle/>
                    <a:p>
                      <a:r>
                        <a:rPr lang="en-US" b="1" dirty="0" smtClean="0">
                          <a:solidFill>
                            <a:schemeClr val="bg1"/>
                          </a:solidFill>
                        </a:rPr>
                        <a:t>9%</a:t>
                      </a:r>
                      <a:endParaRPr lang="en-US" b="1" dirty="0">
                        <a:solidFill>
                          <a:schemeClr val="bg1"/>
                        </a:solidFill>
                      </a:endParaRPr>
                    </a:p>
                  </a:txBody>
                  <a:tcPr anchor="ctr"/>
                </a:tc>
              </a:tr>
              <a:tr h="370840">
                <a:tc>
                  <a:txBody>
                    <a:bodyPr/>
                    <a:lstStyle/>
                    <a:p>
                      <a:r>
                        <a:rPr lang="en-US" b="1" dirty="0" smtClean="0">
                          <a:solidFill>
                            <a:schemeClr val="bg1"/>
                          </a:solidFill>
                        </a:rPr>
                        <a:t>Colombia</a:t>
                      </a:r>
                      <a:endParaRPr lang="en-US" b="1" dirty="0">
                        <a:solidFill>
                          <a:schemeClr val="bg1"/>
                        </a:solidFill>
                      </a:endParaRPr>
                    </a:p>
                  </a:txBody>
                  <a:tcPr anchor="ctr"/>
                </a:tc>
                <a:tc>
                  <a:txBody>
                    <a:bodyPr/>
                    <a:lstStyle/>
                    <a:p>
                      <a:r>
                        <a:rPr lang="en-US" b="1" dirty="0" smtClean="0">
                          <a:solidFill>
                            <a:schemeClr val="bg1"/>
                          </a:solidFill>
                        </a:rPr>
                        <a:t>4%</a:t>
                      </a:r>
                      <a:endParaRPr lang="en-US" b="1" dirty="0">
                        <a:solidFill>
                          <a:schemeClr val="bg1"/>
                        </a:solidFill>
                      </a:endParaRPr>
                    </a:p>
                  </a:txBody>
                  <a:tcPr anchor="ctr"/>
                </a:tc>
              </a:tr>
              <a:tr h="370840">
                <a:tc>
                  <a:txBody>
                    <a:bodyPr/>
                    <a:lstStyle/>
                    <a:p>
                      <a:r>
                        <a:rPr lang="en-US" b="1" dirty="0" smtClean="0">
                          <a:solidFill>
                            <a:schemeClr val="bg1"/>
                          </a:solidFill>
                        </a:rPr>
                        <a:t>Chile</a:t>
                      </a:r>
                      <a:endParaRPr lang="en-US" b="1" dirty="0">
                        <a:solidFill>
                          <a:schemeClr val="bg1"/>
                        </a:solidFill>
                      </a:endParaRPr>
                    </a:p>
                  </a:txBody>
                  <a:tcPr anchor="ctr"/>
                </a:tc>
                <a:tc>
                  <a:txBody>
                    <a:bodyPr/>
                    <a:lstStyle/>
                    <a:p>
                      <a:r>
                        <a:rPr lang="en-US" b="1" dirty="0" smtClean="0">
                          <a:solidFill>
                            <a:schemeClr val="bg1"/>
                          </a:solidFill>
                        </a:rPr>
                        <a:t>4%</a:t>
                      </a:r>
                      <a:endParaRPr lang="en-US" b="1" dirty="0">
                        <a:solidFill>
                          <a:schemeClr val="bg1"/>
                        </a:solidFill>
                      </a:endParaRPr>
                    </a:p>
                  </a:txBody>
                  <a:tcPr anchor="ctr"/>
                </a:tc>
              </a:tr>
              <a:tr h="370840">
                <a:tc>
                  <a:txBody>
                    <a:bodyPr/>
                    <a:lstStyle/>
                    <a:p>
                      <a:r>
                        <a:rPr lang="en-US" b="1" dirty="0" smtClean="0">
                          <a:solidFill>
                            <a:schemeClr val="bg1"/>
                          </a:solidFill>
                        </a:rPr>
                        <a:t>Netherlands</a:t>
                      </a:r>
                      <a:endParaRPr lang="en-US" b="1" dirty="0">
                        <a:solidFill>
                          <a:schemeClr val="bg1"/>
                        </a:solidFill>
                      </a:endParaRPr>
                    </a:p>
                  </a:txBody>
                  <a:tcPr anchor="ctr"/>
                </a:tc>
                <a:tc>
                  <a:txBody>
                    <a:bodyPr/>
                    <a:lstStyle/>
                    <a:p>
                      <a:r>
                        <a:rPr lang="en-US" b="1" dirty="0" smtClean="0">
                          <a:solidFill>
                            <a:schemeClr val="bg1"/>
                          </a:solidFill>
                        </a:rPr>
                        <a:t>3%</a:t>
                      </a:r>
                      <a:endParaRPr lang="en-US" b="1" dirty="0">
                        <a:solidFill>
                          <a:schemeClr val="bg1"/>
                        </a:solidFill>
                      </a:endParaRPr>
                    </a:p>
                  </a:txBody>
                  <a:tcPr anchor="ctr"/>
                </a:tc>
              </a:tr>
              <a:tr h="330200">
                <a:tc>
                  <a:txBody>
                    <a:bodyPr/>
                    <a:lstStyle/>
                    <a:p>
                      <a:r>
                        <a:rPr lang="en-US" b="1" dirty="0" smtClean="0">
                          <a:solidFill>
                            <a:schemeClr val="bg1"/>
                          </a:solidFill>
                        </a:rPr>
                        <a:t>Uruguay</a:t>
                      </a:r>
                      <a:endParaRPr lang="en-US" b="1" dirty="0">
                        <a:solidFill>
                          <a:schemeClr val="bg1"/>
                        </a:solidFill>
                      </a:endParaRPr>
                    </a:p>
                  </a:txBody>
                  <a:tcPr anchor="ctr"/>
                </a:tc>
                <a:tc>
                  <a:txBody>
                    <a:bodyPr/>
                    <a:lstStyle/>
                    <a:p>
                      <a:r>
                        <a:rPr lang="en-US" b="1" dirty="0" smtClean="0">
                          <a:solidFill>
                            <a:schemeClr val="bg1"/>
                          </a:solidFill>
                        </a:rPr>
                        <a:t>3%</a:t>
                      </a:r>
                      <a:endParaRPr lang="en-US" b="1" dirty="0">
                        <a:solidFill>
                          <a:schemeClr val="bg1"/>
                        </a:solidFill>
                      </a:endParaRPr>
                    </a:p>
                  </a:txBody>
                  <a:tcPr anchor="ctr"/>
                </a:tc>
              </a:tr>
              <a:tr h="330200">
                <a:tc>
                  <a:txBody>
                    <a:bodyPr/>
                    <a:lstStyle/>
                    <a:p>
                      <a:r>
                        <a:rPr lang="en-US" b="1" dirty="0" smtClean="0">
                          <a:solidFill>
                            <a:schemeClr val="bg1"/>
                          </a:solidFill>
                        </a:rPr>
                        <a:t>All others</a:t>
                      </a:r>
                      <a:endParaRPr lang="en-US" b="1" dirty="0">
                        <a:solidFill>
                          <a:schemeClr val="bg1"/>
                        </a:solidFill>
                      </a:endParaRPr>
                    </a:p>
                  </a:txBody>
                  <a:tcPr anchor="ctr"/>
                </a:tc>
                <a:tc>
                  <a:txBody>
                    <a:bodyPr/>
                    <a:lstStyle/>
                    <a:p>
                      <a:r>
                        <a:rPr lang="en-US" b="1" dirty="0" smtClean="0">
                          <a:solidFill>
                            <a:schemeClr val="bg1"/>
                          </a:solidFill>
                        </a:rPr>
                        <a:t>17%</a:t>
                      </a:r>
                      <a:endParaRPr lang="en-US" b="1" dirty="0">
                        <a:solidFill>
                          <a:schemeClr val="bg1"/>
                        </a:solidFill>
                      </a:endParaRPr>
                    </a:p>
                  </a:txBody>
                  <a:tcPr anchor="ctr"/>
                </a:tc>
              </a:tr>
            </a:tbl>
          </a:graphicData>
        </a:graphic>
      </p:graphicFrame>
    </p:spTree>
    <p:extLst>
      <p:ext uri="{BB962C8B-B14F-4D97-AF65-F5344CB8AC3E}">
        <p14:creationId xmlns:p14="http://schemas.microsoft.com/office/powerpoint/2010/main" val="3875051536"/>
      </p:ext>
    </p:extLst>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9144000" cy="1143000"/>
          </a:xfrm>
        </p:spPr>
        <p:txBody>
          <a:bodyPr>
            <a:normAutofit/>
          </a:bodyPr>
          <a:lstStyle/>
          <a:p>
            <a:r>
              <a:rPr lang="en-US" sz="3200" dirty="0" smtClean="0"/>
              <a:t>Mobile Visits to MedlinePlus &amp; MedlinePlus Mobile</a:t>
            </a:r>
            <a:endParaRPr lang="en-US" sz="3200" dirty="0"/>
          </a:p>
        </p:txBody>
      </p:sp>
      <p:graphicFrame>
        <p:nvGraphicFramePr>
          <p:cNvPr id="5" name="Content Placeholder 4" descr="The red line represents visits to M+ mobile, the blue line represents visits to M+ full site with mobile devices&#10;" title="The red line represents visits to M+ mobile, the blue line represents visits to M+ full site with mobile devices"/>
          <p:cNvGraphicFramePr>
            <a:graphicFrameLocks noGrp="1"/>
          </p:cNvGraphicFramePr>
          <p:nvPr>
            <p:ph idx="4294967295"/>
            <p:extLst>
              <p:ext uri="{D42A27DB-BD31-4B8C-83A1-F6EECF244321}">
                <p14:modId xmlns:p14="http://schemas.microsoft.com/office/powerpoint/2010/main" val="484665208"/>
              </p:ext>
            </p:extLst>
          </p:nvPr>
        </p:nvGraphicFramePr>
        <p:xfrm>
          <a:off x="85725" y="1143000"/>
          <a:ext cx="8972550" cy="5562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5732508"/>
      </p:ext>
    </p:extLst>
  </p:cSld>
  <p:clrMapOvr>
    <a:masterClrMapping/>
  </p:clrMapOvr>
  <p:transition spd="slow">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n 6"/>
          <p:cNvSpPr/>
          <p:nvPr/>
        </p:nvSpPr>
        <p:spPr>
          <a:xfrm>
            <a:off x="6629400" y="1158240"/>
            <a:ext cx="1828800" cy="1889760"/>
          </a:xfrm>
          <a:prstGeom prst="can">
            <a:avLst/>
          </a:prstGeom>
          <a:solidFill>
            <a:srgbClr val="00589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smtClean="0">
                <a:solidFill>
                  <a:schemeClr val="tx1"/>
                </a:solidFill>
                <a:effectLst>
                  <a:outerShdw blurRad="38100" dist="38100" dir="2700000" algn="tl">
                    <a:srgbClr val="000000">
                      <a:alpha val="43137"/>
                    </a:srgbClr>
                  </a:outerShdw>
                </a:effectLst>
              </a:rPr>
              <a:t>MedlinePlus Connect</a:t>
            </a:r>
            <a:endParaRPr lang="en-US" sz="2400" b="1" dirty="0">
              <a:solidFill>
                <a:schemeClr val="tx1"/>
              </a:solidFill>
              <a:effectLst>
                <a:outerShdw blurRad="38100" dist="38100" dir="2700000" algn="tl">
                  <a:srgbClr val="000000">
                    <a:alpha val="43137"/>
                  </a:srgbClr>
                </a:outerShdw>
              </a:effectLst>
            </a:endParaRPr>
          </a:p>
        </p:txBody>
      </p:sp>
      <p:sp>
        <p:nvSpPr>
          <p:cNvPr id="11" name="Right Arrow 10"/>
          <p:cNvSpPr/>
          <p:nvPr/>
        </p:nvSpPr>
        <p:spPr>
          <a:xfrm>
            <a:off x="2590800" y="960580"/>
            <a:ext cx="3959352" cy="1170432"/>
          </a:xfrm>
          <a:prstGeom prst="rightArrow">
            <a:avLst/>
          </a:prstGeom>
          <a:solidFill>
            <a:srgbClr val="00589A"/>
          </a:solidFill>
        </p:spPr>
        <p:style>
          <a:lnRef idx="0">
            <a:schemeClr val="accent1"/>
          </a:lnRef>
          <a:fillRef idx="3">
            <a:schemeClr val="accent1"/>
          </a:fillRef>
          <a:effectRef idx="3">
            <a:schemeClr val="accent1"/>
          </a:effectRef>
          <a:fontRef idx="minor">
            <a:schemeClr val="lt1"/>
          </a:fontRef>
        </p:style>
        <p:txBody>
          <a:bodyPr lIns="91440" tIns="91440" rIns="91440" bIns="45720" rtlCol="0" anchor="ctr"/>
          <a:lstStyle/>
          <a:p>
            <a:pPr algn="ctr">
              <a:lnSpc>
                <a:spcPts val="2000"/>
              </a:lnSpc>
            </a:pPr>
            <a:r>
              <a:rPr lang="en-US" sz="2000" b="1" dirty="0" smtClean="0">
                <a:solidFill>
                  <a:schemeClr val="tx1"/>
                </a:solidFill>
                <a:effectLst>
                  <a:outerShdw blurRad="38100" dist="38100" dir="2700000" algn="tl">
                    <a:srgbClr val="000000">
                      <a:alpha val="43137"/>
                    </a:srgbClr>
                  </a:outerShdw>
                </a:effectLst>
              </a:rPr>
              <a:t>Problem, medication, or lab </a:t>
            </a:r>
            <a:r>
              <a:rPr lang="en-US" sz="2000" b="1" dirty="0" smtClean="0">
                <a:effectLst>
                  <a:outerShdw blurRad="38100" dist="38100" dir="2700000" algn="tl">
                    <a:srgbClr val="000000">
                      <a:alpha val="43137"/>
                    </a:srgbClr>
                  </a:outerShdw>
                </a:effectLst>
              </a:rPr>
              <a:t/>
            </a:r>
            <a:br>
              <a:rPr lang="en-US" sz="2000" b="1" dirty="0" smtClean="0">
                <a:effectLst>
                  <a:outerShdw blurRad="38100" dist="38100" dir="2700000" algn="tl">
                    <a:srgbClr val="000000">
                      <a:alpha val="43137"/>
                    </a:srgbClr>
                  </a:outerShdw>
                </a:effectLst>
              </a:rPr>
            </a:br>
            <a:r>
              <a:rPr lang="en-US" sz="2000" b="1" dirty="0" smtClean="0">
                <a:solidFill>
                  <a:srgbClr val="92D050"/>
                </a:solidFill>
                <a:effectLst>
                  <a:outerShdw blurRad="38100" dist="38100" dir="2700000" algn="tl">
                    <a:srgbClr val="000000">
                      <a:alpha val="43137"/>
                    </a:srgbClr>
                  </a:outerShdw>
                </a:effectLst>
              </a:rPr>
              <a:t>code-based request</a:t>
            </a:r>
          </a:p>
        </p:txBody>
      </p:sp>
      <p:sp>
        <p:nvSpPr>
          <p:cNvPr id="12" name="Bent-Up Arrow 11" descr="arrow" title="arrow"/>
          <p:cNvSpPr/>
          <p:nvPr/>
        </p:nvSpPr>
        <p:spPr>
          <a:xfrm rot="5400000">
            <a:off x="1333500" y="3086100"/>
            <a:ext cx="1600200" cy="1524000"/>
          </a:xfrm>
          <a:prstGeom prst="bentUpArrow">
            <a:avLst/>
          </a:prstGeom>
          <a:solidFill>
            <a:srgbClr val="00589A"/>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13" name="Picture 12" descr="MedlinePlus Connect image of woman" title="MedlinePlus Connect image of woman"/>
          <p:cNvPicPr>
            <a:picLocks noChangeAspect="1"/>
          </p:cNvPicPr>
          <p:nvPr/>
        </p:nvPicPr>
        <p:blipFill>
          <a:blip r:embed="rId3" cstate="print"/>
          <a:stretch>
            <a:fillRect/>
          </a:stretch>
        </p:blipFill>
        <p:spPr>
          <a:xfrm>
            <a:off x="5334000" y="3200400"/>
            <a:ext cx="2404348" cy="2651760"/>
          </a:xfrm>
          <a:prstGeom prst="rect">
            <a:avLst/>
          </a:prstGeom>
          <a:ln>
            <a:solidFill>
              <a:schemeClr val="tx1"/>
            </a:solidFill>
          </a:ln>
          <a:effectLst>
            <a:outerShdw blurRad="50800" dist="38100" dir="2700000" algn="tl" rotWithShape="0">
              <a:prstClr val="black">
                <a:alpha val="40000"/>
              </a:prstClr>
            </a:outerShdw>
          </a:effectLst>
        </p:spPr>
      </p:pic>
      <p:pic>
        <p:nvPicPr>
          <p:cNvPr id="14" name="Picture 13" descr="MedlinePlus Connect image of man" title="MedlinePlus Connect image of man"/>
          <p:cNvPicPr>
            <a:picLocks noChangeAspect="1"/>
          </p:cNvPicPr>
          <p:nvPr/>
        </p:nvPicPr>
        <p:blipFill>
          <a:blip r:embed="rId4" cstate="print"/>
          <a:stretch>
            <a:fillRect/>
          </a:stretch>
        </p:blipFill>
        <p:spPr>
          <a:xfrm>
            <a:off x="2971800" y="3200400"/>
            <a:ext cx="2077381" cy="2651760"/>
          </a:xfrm>
          <a:prstGeom prst="rect">
            <a:avLst/>
          </a:prstGeom>
          <a:ln>
            <a:solidFill>
              <a:schemeClr val="tx1"/>
            </a:solidFill>
          </a:ln>
          <a:effectLst>
            <a:outerShdw blurRad="50800" dist="38100" dir="2700000" algn="tl" rotWithShape="0">
              <a:prstClr val="black">
                <a:alpha val="40000"/>
              </a:prstClr>
            </a:outerShdw>
          </a:effectLst>
        </p:spPr>
      </p:pic>
      <p:sp>
        <p:nvSpPr>
          <p:cNvPr id="15" name="Title 1"/>
          <p:cNvSpPr>
            <a:spLocks noGrp="1"/>
          </p:cNvSpPr>
          <p:nvPr>
            <p:ph type="title"/>
          </p:nvPr>
        </p:nvSpPr>
        <p:spPr>
          <a:xfrm>
            <a:off x="457200" y="0"/>
            <a:ext cx="8229600" cy="1143000"/>
          </a:xfrm>
        </p:spPr>
        <p:txBody>
          <a:bodyPr/>
          <a:lstStyle/>
          <a:p>
            <a:r>
              <a:rPr lang="en-US" dirty="0" smtClean="0">
                <a:effectLst>
                  <a:outerShdw blurRad="38100" dist="38100" dir="2700000" algn="tl">
                    <a:srgbClr val="000000">
                      <a:alpha val="43137"/>
                    </a:srgbClr>
                  </a:outerShdw>
                </a:effectLst>
              </a:rPr>
              <a:t>MedlinePlus Connect</a:t>
            </a:r>
            <a:endParaRPr lang="en-US" dirty="0">
              <a:effectLst>
                <a:outerShdw blurRad="38100" dist="38100" dir="2700000" algn="tl">
                  <a:srgbClr val="000000">
                    <a:alpha val="43137"/>
                  </a:srgbClr>
                </a:outerShdw>
              </a:effectLst>
            </a:endParaRPr>
          </a:p>
        </p:txBody>
      </p:sp>
      <p:sp>
        <p:nvSpPr>
          <p:cNvPr id="16" name="Left Arrow 15"/>
          <p:cNvSpPr/>
          <p:nvPr/>
        </p:nvSpPr>
        <p:spPr>
          <a:xfrm>
            <a:off x="2590800" y="1944256"/>
            <a:ext cx="3962400" cy="1170432"/>
          </a:xfrm>
          <a:prstGeom prst="leftArrow">
            <a:avLst/>
          </a:prstGeom>
          <a:solidFill>
            <a:srgbClr val="00589A"/>
          </a:solidFill>
        </p:spPr>
        <p:style>
          <a:lnRef idx="0">
            <a:schemeClr val="accent1"/>
          </a:lnRef>
          <a:fillRef idx="3">
            <a:schemeClr val="accent1"/>
          </a:fillRef>
          <a:effectRef idx="3">
            <a:schemeClr val="accent1"/>
          </a:effectRef>
          <a:fontRef idx="minor">
            <a:schemeClr val="lt1"/>
          </a:fontRef>
        </p:style>
        <p:txBody>
          <a:bodyPr lIns="91440" tIns="91440" rIns="91440" bIns="45720" rtlCol="0" anchor="ctr"/>
          <a:lstStyle/>
          <a:p>
            <a:pPr algn="ctr">
              <a:lnSpc>
                <a:spcPts val="2000"/>
              </a:lnSpc>
            </a:pPr>
            <a:r>
              <a:rPr lang="en-US" sz="2000" b="1" dirty="0" smtClean="0">
                <a:solidFill>
                  <a:schemeClr val="tx1"/>
                </a:solidFill>
                <a:effectLst>
                  <a:outerShdw blurRad="38100" dist="38100" dir="2700000" algn="tl">
                    <a:srgbClr val="000000">
                      <a:alpha val="43137"/>
                    </a:srgbClr>
                  </a:outerShdw>
                </a:effectLst>
              </a:rPr>
              <a:t>Consumer health information </a:t>
            </a:r>
            <a:r>
              <a:rPr lang="en-US" sz="2000" b="1" dirty="0" smtClean="0">
                <a:solidFill>
                  <a:srgbClr val="92D050"/>
                </a:solidFill>
                <a:effectLst>
                  <a:outerShdw blurRad="38100" dist="38100" dir="2700000" algn="tl">
                    <a:srgbClr val="000000">
                      <a:alpha val="43137"/>
                    </a:srgbClr>
                  </a:outerShdw>
                </a:effectLst>
              </a:rPr>
              <a:t>targeted response</a:t>
            </a:r>
          </a:p>
        </p:txBody>
      </p:sp>
      <p:sp>
        <p:nvSpPr>
          <p:cNvPr id="10" name="TextBox 9"/>
          <p:cNvSpPr txBox="1"/>
          <p:nvPr/>
        </p:nvSpPr>
        <p:spPr>
          <a:xfrm>
            <a:off x="5236534" y="5840773"/>
            <a:ext cx="1999672" cy="369332"/>
          </a:xfrm>
          <a:prstGeom prst="rect">
            <a:avLst/>
          </a:prstGeom>
          <a:noFill/>
        </p:spPr>
        <p:txBody>
          <a:bodyPr wrap="square" rtlCol="0">
            <a:spAutoFit/>
          </a:bodyPr>
          <a:lstStyle/>
          <a:p>
            <a:r>
              <a:rPr lang="en-US" b="1" dirty="0" smtClean="0"/>
              <a:t>Clinical system</a:t>
            </a:r>
            <a:endParaRPr lang="en-US" b="1" dirty="0"/>
          </a:p>
        </p:txBody>
      </p:sp>
      <p:sp>
        <p:nvSpPr>
          <p:cNvPr id="17" name="TextBox 16"/>
          <p:cNvSpPr txBox="1"/>
          <p:nvPr/>
        </p:nvSpPr>
        <p:spPr>
          <a:xfrm>
            <a:off x="2867892" y="5848928"/>
            <a:ext cx="1771072" cy="369332"/>
          </a:xfrm>
          <a:prstGeom prst="rect">
            <a:avLst/>
          </a:prstGeom>
          <a:noFill/>
        </p:spPr>
        <p:txBody>
          <a:bodyPr wrap="square" rtlCol="0">
            <a:spAutoFit/>
          </a:bodyPr>
          <a:lstStyle/>
          <a:p>
            <a:r>
              <a:rPr lang="en-US" b="1" dirty="0" smtClean="0"/>
              <a:t>Patient portal</a:t>
            </a:r>
            <a:endParaRPr lang="en-US" b="1" dirty="0"/>
          </a:p>
        </p:txBody>
      </p:sp>
      <p:sp>
        <p:nvSpPr>
          <p:cNvPr id="18" name="Can 17"/>
          <p:cNvSpPr/>
          <p:nvPr/>
        </p:nvSpPr>
        <p:spPr>
          <a:xfrm>
            <a:off x="685800" y="1158240"/>
            <a:ext cx="1828800" cy="1889760"/>
          </a:xfrm>
          <a:prstGeom prst="can">
            <a:avLst/>
          </a:prstGeom>
          <a:solidFill>
            <a:srgbClr val="00589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smtClean="0">
                <a:solidFill>
                  <a:schemeClr val="tx1"/>
                </a:solidFill>
                <a:effectLst>
                  <a:outerShdw blurRad="38100" dist="38100" dir="2700000" algn="tl">
                    <a:srgbClr val="000000">
                      <a:alpha val="43137"/>
                    </a:srgbClr>
                  </a:outerShdw>
                </a:effectLst>
              </a:rPr>
              <a:t>EHR/Health IT System</a:t>
            </a:r>
            <a:endParaRPr lang="en-US" sz="2400" b="1" dirty="0">
              <a:solidFill>
                <a:schemeClr val="tx1"/>
              </a:solidFill>
              <a:effectLst>
                <a:outerShdw blurRad="38100" dist="38100" dir="2700000" algn="tl">
                  <a:srgbClr val="000000">
                    <a:alpha val="43137"/>
                  </a:srgbClr>
                </a:outerShdw>
              </a:effectLst>
            </a:endParaRPr>
          </a:p>
        </p:txBody>
      </p:sp>
      <p:sp>
        <p:nvSpPr>
          <p:cNvPr id="19" name="Footer Placeholder 2"/>
          <p:cNvSpPr>
            <a:spLocks noGrp="1"/>
          </p:cNvSpPr>
          <p:nvPr>
            <p:ph type="ftr" sz="quarter" idx="11"/>
          </p:nvPr>
        </p:nvSpPr>
        <p:spPr>
          <a:xfrm>
            <a:off x="838200" y="6248400"/>
            <a:ext cx="5181600" cy="473075"/>
          </a:xfrm>
        </p:spPr>
        <p:txBody>
          <a:bodyPr/>
          <a:lstStyle/>
          <a:p>
            <a:pPr algn="l"/>
            <a:r>
              <a:rPr lang="en-US" dirty="0" smtClean="0"/>
              <a:t>United States</a:t>
            </a:r>
          </a:p>
          <a:p>
            <a:pPr algn="l"/>
            <a:r>
              <a:rPr lang="en-US" dirty="0" smtClean="0"/>
              <a:t>National Library of Medicine </a:t>
            </a:r>
          </a:p>
          <a:p>
            <a:pPr algn="l"/>
            <a:r>
              <a:rPr lang="en-US" dirty="0" smtClean="0"/>
              <a:t>National Institutes of Health, Health and Human Services </a:t>
            </a:r>
            <a:endParaRPr lang="en-US" dirty="0"/>
          </a:p>
        </p:txBody>
      </p:sp>
    </p:spTree>
    <p:extLst>
      <p:ext uri="{BB962C8B-B14F-4D97-AF65-F5344CB8AC3E}">
        <p14:creationId xmlns:p14="http://schemas.microsoft.com/office/powerpoint/2010/main" val="209917062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right)">
                                      <p:cBhvr>
                                        <p:cTn id="12" dur="1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edlinePlus Connect Total Application and Service Requests Q4 FY 2010 to Present&#10;Graph:  x axis 2,000,000 to 12,000,000, y axis q4 2010 through q2 2013&#10;Q4 2010 = zero&#10;Q1 2011 = zero&#10;Q2 2011 = 100,000&#10;Q3 2011 = 150,000&#10;Q4 2011 = 1,000,000&#10;Q1 2012 = 900,000&#10;Q2 2012 = 1,000,000&#10;Q3 2012 = 2.25 million&#10;Q4 2012 = 3.3 million&#10;Q1 2013 = 4 million&#10;Q2 2013 = 11 million &#10;" title="MedlinePlus Connect Total Application and Service Requests Q4 FY 2010 to Present"/>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0" y="138113"/>
            <a:ext cx="9036050" cy="6583362"/>
          </a:xfrm>
          <a:effectLst>
            <a:outerShdw blurRad="63500" sx="102000" sy="102000" algn="ctr" rotWithShape="0">
              <a:prstClr val="black">
                <a:alpha val="40000"/>
              </a:prstClr>
            </a:outerShdw>
          </a:effectLst>
        </p:spPr>
      </p:pic>
      <p:sp>
        <p:nvSpPr>
          <p:cNvPr id="2" name="Title 1" hidden="1"/>
          <p:cNvSpPr>
            <a:spLocks noGrp="1"/>
          </p:cNvSpPr>
          <p:nvPr>
            <p:ph type="title" idx="4294967295"/>
          </p:nvPr>
        </p:nvSpPr>
        <p:spPr/>
        <p:txBody>
          <a:bodyPr>
            <a:normAutofit fontScale="90000"/>
          </a:bodyPr>
          <a:lstStyle/>
          <a:p>
            <a:r>
              <a:rPr lang="en-US" dirty="0" smtClean="0"/>
              <a:t>Medline Plus</a:t>
            </a:r>
            <a:r>
              <a:rPr lang="en-US" baseline="0" dirty="0" smtClean="0"/>
              <a:t> Connect Total Application and Service Requests Q4 2010 to present</a:t>
            </a:r>
            <a:endParaRPr lang="en-US" dirty="0"/>
          </a:p>
        </p:txBody>
      </p:sp>
    </p:spTree>
    <p:extLst>
      <p:ext uri="{BB962C8B-B14F-4D97-AF65-F5344CB8AC3E}">
        <p14:creationId xmlns:p14="http://schemas.microsoft.com/office/powerpoint/2010/main" val="343509817"/>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Literature Selection Technical Review Committee (LSTRC</a:t>
            </a:r>
            <a:r>
              <a:rPr lang="en-US" dirty="0" smtClean="0"/>
              <a:t>) Members</a:t>
            </a:r>
            <a:endParaRPr lang="en-US" dirty="0"/>
          </a:p>
        </p:txBody>
      </p:sp>
      <p:sp>
        <p:nvSpPr>
          <p:cNvPr id="5" name="Content Placeholder 4"/>
          <p:cNvSpPr>
            <a:spLocks noGrp="1"/>
          </p:cNvSpPr>
          <p:nvPr>
            <p:ph sz="half" idx="1"/>
          </p:nvPr>
        </p:nvSpPr>
        <p:spPr/>
        <p:txBody>
          <a:bodyPr>
            <a:normAutofit fontScale="32500" lnSpcReduction="20000"/>
          </a:bodyPr>
          <a:lstStyle/>
          <a:p>
            <a:pPr marL="0" indent="0">
              <a:buNone/>
            </a:pPr>
            <a:r>
              <a:rPr lang="en-US" sz="4000" b="1" dirty="0" smtClean="0"/>
              <a:t>CABELLO</a:t>
            </a:r>
            <a:r>
              <a:rPr lang="en-US" sz="4000" dirty="0"/>
              <a:t>, Felipe C., M.D.</a:t>
            </a:r>
          </a:p>
          <a:p>
            <a:pPr marL="0" indent="0">
              <a:buNone/>
            </a:pPr>
            <a:r>
              <a:rPr lang="en-US" sz="4000" dirty="0"/>
              <a:t>New York Medical College, Valhalla, </a:t>
            </a:r>
            <a:r>
              <a:rPr lang="en-US" sz="4000" dirty="0" smtClean="0"/>
              <a:t>NY</a:t>
            </a:r>
            <a:endParaRPr lang="en-US" sz="4000" b="1" dirty="0" smtClean="0"/>
          </a:p>
          <a:p>
            <a:pPr marL="0" indent="0">
              <a:buNone/>
            </a:pPr>
            <a:r>
              <a:rPr lang="en-US" sz="4000" dirty="0"/>
              <a:t> </a:t>
            </a:r>
          </a:p>
          <a:p>
            <a:pPr marL="0" indent="0">
              <a:buNone/>
            </a:pPr>
            <a:r>
              <a:rPr lang="en-US" sz="4000" b="1" dirty="0"/>
              <a:t>COURTNEY</a:t>
            </a:r>
            <a:r>
              <a:rPr lang="en-US" sz="4000" dirty="0"/>
              <a:t>, Karen L., Ph.D., </a:t>
            </a:r>
            <a:r>
              <a:rPr lang="en-US" sz="4000" dirty="0" smtClean="0"/>
              <a:t>R.N.</a:t>
            </a:r>
          </a:p>
          <a:p>
            <a:pPr marL="0" indent="0">
              <a:buNone/>
            </a:pPr>
            <a:r>
              <a:rPr lang="en-US" sz="4000" dirty="0" smtClean="0"/>
              <a:t>University of Victoria, Victoria, BC, Canada </a:t>
            </a:r>
          </a:p>
          <a:p>
            <a:pPr marL="0" indent="0">
              <a:buNone/>
            </a:pPr>
            <a:r>
              <a:rPr lang="en-US" sz="4000" dirty="0"/>
              <a:t> </a:t>
            </a:r>
          </a:p>
          <a:p>
            <a:pPr marL="0" indent="0">
              <a:buNone/>
            </a:pPr>
            <a:r>
              <a:rPr lang="en-US" sz="4000" b="1" dirty="0"/>
              <a:t>CRUMMETT</a:t>
            </a:r>
            <a:r>
              <a:rPr lang="en-US" sz="4000" dirty="0"/>
              <a:t>, Courtney, M.L.S., M.S</a:t>
            </a:r>
          </a:p>
          <a:p>
            <a:pPr marL="0" indent="0">
              <a:buNone/>
            </a:pPr>
            <a:r>
              <a:rPr lang="en-US" sz="4000" dirty="0"/>
              <a:t>MIT Libraries, Cambridge, MA</a:t>
            </a:r>
          </a:p>
          <a:p>
            <a:pPr marL="0" indent="0">
              <a:buNone/>
            </a:pPr>
            <a:r>
              <a:rPr lang="en-US" sz="4000" dirty="0"/>
              <a:t> </a:t>
            </a:r>
          </a:p>
          <a:p>
            <a:pPr marL="0" indent="0">
              <a:buNone/>
            </a:pPr>
            <a:r>
              <a:rPr lang="en-US" sz="4000" b="1" dirty="0"/>
              <a:t>DELCLOS</a:t>
            </a:r>
            <a:r>
              <a:rPr lang="en-US" sz="4000" dirty="0"/>
              <a:t>, George L., M.D., Ph.D.</a:t>
            </a:r>
          </a:p>
          <a:p>
            <a:pPr marL="0" indent="0">
              <a:buNone/>
            </a:pPr>
            <a:r>
              <a:rPr lang="en-US" sz="4000" dirty="0"/>
              <a:t>University of Texas-Houston, Houston, TX </a:t>
            </a:r>
          </a:p>
          <a:p>
            <a:pPr marL="0" indent="0">
              <a:buNone/>
            </a:pPr>
            <a:r>
              <a:rPr lang="en-US" sz="4000" dirty="0"/>
              <a:t> </a:t>
            </a:r>
          </a:p>
          <a:p>
            <a:pPr marL="0" indent="0">
              <a:buNone/>
            </a:pPr>
            <a:r>
              <a:rPr lang="en-US" sz="4000" b="1" dirty="0"/>
              <a:t>GWINN</a:t>
            </a:r>
            <a:r>
              <a:rPr lang="en-US" sz="4000" dirty="0"/>
              <a:t>, Marta, M.D., M.P.H</a:t>
            </a:r>
          </a:p>
          <a:p>
            <a:pPr marL="0" indent="0">
              <a:buNone/>
            </a:pPr>
            <a:r>
              <a:rPr lang="en-US" sz="4000" dirty="0"/>
              <a:t>Centers for Disease Control and Prevention, Atlanta, GA</a:t>
            </a:r>
          </a:p>
          <a:p>
            <a:pPr marL="0" indent="0">
              <a:buNone/>
            </a:pPr>
            <a:r>
              <a:rPr lang="en-US" sz="4000" dirty="0"/>
              <a:t> </a:t>
            </a:r>
          </a:p>
          <a:p>
            <a:pPr marL="0" indent="0">
              <a:buNone/>
            </a:pPr>
            <a:r>
              <a:rPr lang="en-US" sz="4000" b="1" dirty="0"/>
              <a:t>JACKSON</a:t>
            </a:r>
            <a:r>
              <a:rPr lang="en-US" sz="4000" dirty="0"/>
              <a:t>, Gretchen P., M.D., Ph.D.</a:t>
            </a:r>
          </a:p>
          <a:p>
            <a:pPr marL="0" indent="0">
              <a:buNone/>
            </a:pPr>
            <a:r>
              <a:rPr lang="en-US" sz="4000" dirty="0"/>
              <a:t>Vanderbilt Children's Hospital, Nashville, TN</a:t>
            </a:r>
          </a:p>
          <a:p>
            <a:pPr marL="0" indent="0">
              <a:buNone/>
            </a:pPr>
            <a:r>
              <a:rPr lang="en-US" sz="4000" dirty="0"/>
              <a:t> </a:t>
            </a:r>
          </a:p>
          <a:p>
            <a:pPr marL="0" indent="0">
              <a:buNone/>
            </a:pPr>
            <a:r>
              <a:rPr lang="en-US" sz="4000" b="1" dirty="0"/>
              <a:t>JOE</a:t>
            </a:r>
            <a:r>
              <a:rPr lang="en-US" sz="4000" dirty="0"/>
              <a:t>, Jennie R., Ph.D., M.P.H., M.A.</a:t>
            </a:r>
          </a:p>
          <a:p>
            <a:pPr marL="0" indent="0">
              <a:buNone/>
            </a:pPr>
            <a:r>
              <a:rPr lang="en-US" sz="4000" dirty="0"/>
              <a:t>University of Arizona College of Medicine, </a:t>
            </a:r>
            <a:r>
              <a:rPr lang="en-US" sz="4000" dirty="0" err="1"/>
              <a:t>Tuscon</a:t>
            </a:r>
            <a:r>
              <a:rPr lang="en-US" sz="4000" dirty="0"/>
              <a:t>, AZ </a:t>
            </a:r>
          </a:p>
          <a:p>
            <a:pPr marL="0" indent="0">
              <a:buNone/>
            </a:pPr>
            <a:r>
              <a:rPr lang="en-US" sz="4000" dirty="0"/>
              <a:t> </a:t>
            </a:r>
          </a:p>
          <a:p>
            <a:pPr marL="0" indent="0">
              <a:buNone/>
            </a:pPr>
            <a:endParaRPr lang="en-US" dirty="0"/>
          </a:p>
        </p:txBody>
      </p:sp>
      <p:pic>
        <p:nvPicPr>
          <p:cNvPr id="3" name="Picture 2" descr="Photo of Courtney Crummett" title="Photo of Courtney Crummet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2285" y="1981200"/>
            <a:ext cx="870857" cy="12192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Content Placeholder 5"/>
          <p:cNvSpPr>
            <a:spLocks noGrp="1"/>
          </p:cNvSpPr>
          <p:nvPr>
            <p:ph sz="half" idx="2"/>
          </p:nvPr>
        </p:nvSpPr>
        <p:spPr/>
        <p:txBody>
          <a:bodyPr>
            <a:normAutofit fontScale="32500" lnSpcReduction="20000"/>
          </a:bodyPr>
          <a:lstStyle/>
          <a:p>
            <a:pPr marL="0" indent="0">
              <a:buNone/>
            </a:pPr>
            <a:r>
              <a:rPr lang="en-US" sz="4000" b="1" dirty="0"/>
              <a:t>OGUNYEMI</a:t>
            </a:r>
            <a:r>
              <a:rPr lang="en-US" sz="4000" dirty="0"/>
              <a:t>, </a:t>
            </a:r>
            <a:r>
              <a:rPr lang="en-US" sz="4000" dirty="0" err="1"/>
              <a:t>Omolola</a:t>
            </a:r>
            <a:r>
              <a:rPr lang="en-US" sz="4000" dirty="0"/>
              <a:t>, Ph.D.</a:t>
            </a:r>
          </a:p>
          <a:p>
            <a:pPr marL="0" indent="0">
              <a:buNone/>
            </a:pPr>
            <a:r>
              <a:rPr lang="en-US" sz="4000" dirty="0"/>
              <a:t>Charles R. Drew University of Medicine and Science, Lynwood, CA</a:t>
            </a:r>
          </a:p>
          <a:p>
            <a:pPr marL="0" indent="0">
              <a:buNone/>
            </a:pPr>
            <a:r>
              <a:rPr lang="en-US" sz="4000" dirty="0"/>
              <a:t> </a:t>
            </a:r>
          </a:p>
          <a:p>
            <a:pPr marL="0" indent="0">
              <a:buNone/>
            </a:pPr>
            <a:r>
              <a:rPr lang="en-US" sz="4000" b="1" dirty="0"/>
              <a:t>PASCOE</a:t>
            </a:r>
            <a:r>
              <a:rPr lang="en-US" sz="4000" dirty="0"/>
              <a:t>, John M., M.D., M.P.H.</a:t>
            </a:r>
          </a:p>
          <a:p>
            <a:pPr marL="0" indent="0">
              <a:buNone/>
            </a:pPr>
            <a:r>
              <a:rPr lang="en-US" sz="4000" dirty="0"/>
              <a:t>The Children's Medical Center of Dayton, Dayton, OH</a:t>
            </a:r>
          </a:p>
          <a:p>
            <a:pPr marL="0" indent="0">
              <a:buNone/>
            </a:pPr>
            <a:r>
              <a:rPr lang="en-US" sz="4000" dirty="0"/>
              <a:t> </a:t>
            </a:r>
          </a:p>
          <a:p>
            <a:pPr marL="0" indent="0">
              <a:buNone/>
            </a:pPr>
            <a:r>
              <a:rPr lang="en-US" sz="4000" b="1" dirty="0"/>
              <a:t>PASCOE</a:t>
            </a:r>
            <a:r>
              <a:rPr lang="en-US" sz="4000" dirty="0"/>
              <a:t>, John R., </a:t>
            </a:r>
            <a:r>
              <a:rPr lang="en-US" sz="4000" dirty="0" err="1"/>
              <a:t>BVSc</a:t>
            </a:r>
            <a:r>
              <a:rPr lang="en-US" sz="4000" dirty="0"/>
              <a:t>, Ph.D.</a:t>
            </a:r>
          </a:p>
          <a:p>
            <a:pPr marL="0" indent="0">
              <a:buNone/>
            </a:pPr>
            <a:r>
              <a:rPr lang="en-US" sz="4000" dirty="0"/>
              <a:t>University of California, Davis, CA </a:t>
            </a:r>
          </a:p>
          <a:p>
            <a:pPr marL="0" indent="0">
              <a:buNone/>
            </a:pPr>
            <a:r>
              <a:rPr lang="en-US" sz="4000" dirty="0"/>
              <a:t> </a:t>
            </a:r>
          </a:p>
          <a:p>
            <a:pPr marL="0" indent="0">
              <a:buNone/>
            </a:pPr>
            <a:r>
              <a:rPr lang="en-US" sz="4000" b="1" dirty="0"/>
              <a:t>PHILLIPS</a:t>
            </a:r>
            <a:r>
              <a:rPr lang="en-US" sz="4000" dirty="0"/>
              <a:t>, William R., M.D., M.P.H.</a:t>
            </a:r>
          </a:p>
          <a:p>
            <a:pPr marL="0" indent="0">
              <a:buNone/>
            </a:pPr>
            <a:r>
              <a:rPr lang="en-US" sz="4000" dirty="0" smtClean="0"/>
              <a:t>University </a:t>
            </a:r>
            <a:r>
              <a:rPr lang="en-US" sz="4000" dirty="0"/>
              <a:t>of Washington, Seattle, WA</a:t>
            </a:r>
          </a:p>
          <a:p>
            <a:pPr marL="0" indent="0">
              <a:buNone/>
            </a:pPr>
            <a:r>
              <a:rPr lang="en-US" sz="4000" dirty="0"/>
              <a:t> </a:t>
            </a:r>
          </a:p>
          <a:p>
            <a:pPr marL="0" indent="0">
              <a:buNone/>
            </a:pPr>
            <a:r>
              <a:rPr lang="en-US" sz="4000" b="1" dirty="0" smtClean="0"/>
              <a:t>RAO</a:t>
            </a:r>
            <a:r>
              <a:rPr lang="en-US" sz="4000" dirty="0"/>
              <a:t>, Jaya, M.D.</a:t>
            </a:r>
          </a:p>
          <a:p>
            <a:pPr marL="0" indent="0">
              <a:buNone/>
            </a:pPr>
            <a:r>
              <a:rPr lang="en-US" sz="4000" dirty="0"/>
              <a:t>University of North Carolina at Chapel Hill, </a:t>
            </a:r>
            <a:r>
              <a:rPr lang="en-US" sz="4000" dirty="0" smtClean="0"/>
              <a:t>NC </a:t>
            </a:r>
            <a:endParaRPr lang="en-US" sz="4000" dirty="0"/>
          </a:p>
          <a:p>
            <a:pPr marL="0" indent="0">
              <a:buNone/>
            </a:pPr>
            <a:r>
              <a:rPr lang="en-US" sz="4000" dirty="0"/>
              <a:t> </a:t>
            </a:r>
          </a:p>
          <a:p>
            <a:pPr marL="0" indent="0">
              <a:buNone/>
            </a:pPr>
            <a:r>
              <a:rPr lang="en-US" sz="4000" b="1" dirty="0" smtClean="0"/>
              <a:t>TANNERY</a:t>
            </a:r>
            <a:r>
              <a:rPr lang="en-US" sz="4000" dirty="0"/>
              <a:t>, Nancy, H., M.L.S.</a:t>
            </a:r>
          </a:p>
          <a:p>
            <a:pPr marL="0" indent="0">
              <a:buNone/>
            </a:pPr>
            <a:r>
              <a:rPr lang="en-US" sz="4000" dirty="0"/>
              <a:t>University of Pittsburgh, Pittsburgh, PA </a:t>
            </a:r>
          </a:p>
          <a:p>
            <a:endParaRPr lang="en-US" sz="4000" dirty="0"/>
          </a:p>
          <a:p>
            <a:pPr marL="0" indent="0">
              <a:buNone/>
            </a:pPr>
            <a:r>
              <a:rPr lang="en-US" sz="4000" b="1" dirty="0" smtClean="0"/>
              <a:t>ZHANG</a:t>
            </a:r>
            <a:r>
              <a:rPr lang="en-US" sz="4000" dirty="0"/>
              <a:t>, </a:t>
            </a:r>
            <a:r>
              <a:rPr lang="en-US" sz="4000" dirty="0" err="1"/>
              <a:t>Ge</a:t>
            </a:r>
            <a:r>
              <a:rPr lang="en-US" sz="4000" dirty="0"/>
              <a:t>, M.D., </a:t>
            </a:r>
            <a:r>
              <a:rPr lang="en-US" sz="4000" dirty="0" err="1"/>
              <a:t>Ph.D</a:t>
            </a:r>
            <a:endParaRPr lang="en-US" sz="4000" dirty="0"/>
          </a:p>
          <a:p>
            <a:pPr marL="0" indent="0">
              <a:buNone/>
            </a:pPr>
            <a:r>
              <a:rPr lang="en-US" sz="4000" dirty="0"/>
              <a:t>University of Akron, Akron, </a:t>
            </a:r>
            <a:r>
              <a:rPr lang="en-US" sz="4000" dirty="0" smtClean="0"/>
              <a:t>OH</a:t>
            </a:r>
          </a:p>
          <a:p>
            <a:pPr marL="0" indent="0">
              <a:buNone/>
            </a:pPr>
            <a:r>
              <a:rPr lang="en-US" dirty="0" smtClean="0"/>
              <a:t> </a:t>
            </a:r>
            <a:endParaRPr lang="en-US" dirty="0"/>
          </a:p>
        </p:txBody>
      </p:sp>
      <p:sp>
        <p:nvSpPr>
          <p:cNvPr id="4" name="Footer Placeholder 3"/>
          <p:cNvSpPr>
            <a:spLocks noGrp="1"/>
          </p:cNvSpPr>
          <p:nvPr>
            <p:ph type="ftr" sz="quarter" idx="11"/>
          </p:nvPr>
        </p:nvSpPr>
        <p:spPr/>
        <p:txBody>
          <a:bodyPr/>
          <a:lstStyle/>
          <a:p>
            <a:r>
              <a:rPr lang="en-US" dirty="0" smtClean="0"/>
              <a:t>United States </a:t>
            </a:r>
          </a:p>
          <a:p>
            <a:r>
              <a:rPr lang="en-US" dirty="0" smtClean="0"/>
              <a:t>National Library of Medicine </a:t>
            </a:r>
          </a:p>
          <a:p>
            <a:r>
              <a:rPr lang="en-US" dirty="0" smtClean="0"/>
              <a:t>National Institutes of Health, Health and Human Services </a:t>
            </a:r>
            <a:endParaRPr lang="en-US" dirty="0"/>
          </a:p>
        </p:txBody>
      </p:sp>
      <p:pic>
        <p:nvPicPr>
          <p:cNvPr id="1026" name="Picture 2" descr="Photo of woman" title="Photo of wo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5247" y="3733800"/>
            <a:ext cx="1094535" cy="2780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999834"/>
      </p:ext>
    </p:extLst>
  </p:cSld>
  <p:clrMapOvr>
    <a:masterClrMapping/>
  </p:clrMapOvr>
  <p:transition spd="slow">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of the NLM Announces listserv" title="Image of the NLM Announces listserv"/>
          <p:cNvPicPr>
            <a:picLocks noChangeAspect="1" noChangeArrowheads="1"/>
          </p:cNvPicPr>
          <p:nvPr/>
        </p:nvPicPr>
        <p:blipFill rotWithShape="1">
          <a:blip r:embed="rId3">
            <a:extLst>
              <a:ext uri="{28A0092B-C50C-407E-A947-70E740481C1C}">
                <a14:useLocalDpi xmlns:a14="http://schemas.microsoft.com/office/drawing/2010/main" val="0"/>
              </a:ext>
            </a:extLst>
          </a:blip>
          <a:srcRect t="-3169" r="12514"/>
          <a:stretch/>
        </p:blipFill>
        <p:spPr bwMode="auto">
          <a:xfrm rot="20755371">
            <a:off x="615745" y="366751"/>
            <a:ext cx="3523694" cy="4114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Image of the NLM facebook page" title="Image of the NLM facebook p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20066">
            <a:off x="5612946" y="438304"/>
            <a:ext cx="3301412" cy="2876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Image of the NLM YouTube Channel" title="Image of the NLM YouTube Chann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657600"/>
            <a:ext cx="3357563" cy="3021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Image of the NLM in focus blog" title="Image of the NLM in focus blo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71861">
            <a:off x="2269254" y="1117293"/>
            <a:ext cx="3143250" cy="2613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Image of the NLM twitter feeds" title="Image of the NLM twitter feed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2104619"/>
            <a:ext cx="3009900" cy="3105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Image of the NLM Technical Bulletin Home Page" title="Image of the NLM Technical Bulletin Home P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07803" y="4429678"/>
            <a:ext cx="4119562" cy="2248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hidden="1"/>
          <p:cNvSpPr>
            <a:spLocks noGrp="1"/>
          </p:cNvSpPr>
          <p:nvPr>
            <p:ph type="title" idx="4294967295"/>
          </p:nvPr>
        </p:nvSpPr>
        <p:spPr/>
        <p:txBody>
          <a:bodyPr/>
          <a:lstStyle/>
          <a:p>
            <a:r>
              <a:rPr lang="en-US" dirty="0" smtClean="0"/>
              <a:t>Medline Plus</a:t>
            </a:r>
            <a:r>
              <a:rPr lang="en-US" baseline="0" dirty="0" smtClean="0"/>
              <a:t> Social Media</a:t>
            </a:r>
            <a:endParaRPr lang="en-US" dirty="0"/>
          </a:p>
        </p:txBody>
      </p:sp>
    </p:spTree>
    <p:extLst>
      <p:ext uri="{BB962C8B-B14F-4D97-AF65-F5344CB8AC3E}">
        <p14:creationId xmlns:p14="http://schemas.microsoft.com/office/powerpoint/2010/main" val="3007935450"/>
      </p:ext>
    </p:extLst>
  </p:cSld>
  <p:clrMapOvr>
    <a:masterClrMapping/>
  </p:clrMapOvr>
  <p:transition spd="slow">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of the Careers at NLM web page" title="Image of the Careers at NLM web page"/>
          <p:cNvPicPr>
            <a:picLocks noChangeAspect="1" noChangeArrowheads="1"/>
          </p:cNvPicPr>
          <p:nvPr/>
        </p:nvPicPr>
        <p:blipFill rotWithShape="1">
          <a:blip r:embed="rId2" cstate="print"/>
          <a:srcRect l="2328" t="14252" r="3989" b="6589"/>
          <a:stretch/>
        </p:blipFill>
        <p:spPr bwMode="auto">
          <a:xfrm>
            <a:off x="186765" y="537882"/>
            <a:ext cx="8770470" cy="55581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le 2" hidden="1"/>
          <p:cNvSpPr>
            <a:spLocks noGrp="1"/>
          </p:cNvSpPr>
          <p:nvPr>
            <p:ph type="title" idx="4294967295"/>
          </p:nvPr>
        </p:nvSpPr>
        <p:spPr/>
        <p:txBody>
          <a:bodyPr/>
          <a:lstStyle/>
          <a:p>
            <a:r>
              <a:rPr lang="en-US" dirty="0" smtClean="0"/>
              <a:t>Careers</a:t>
            </a:r>
            <a:r>
              <a:rPr lang="en-US" baseline="0" dirty="0" smtClean="0"/>
              <a:t> at NLM</a:t>
            </a:r>
            <a:endParaRPr lang="en-US" dirty="0"/>
          </a:p>
        </p:txBody>
      </p:sp>
    </p:spTree>
    <p:extLst>
      <p:ext uri="{BB962C8B-B14F-4D97-AF65-F5344CB8AC3E}">
        <p14:creationId xmlns:p14="http://schemas.microsoft.com/office/powerpoint/2010/main" val="2445675014"/>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MedPrint Update</a:t>
            </a:r>
            <a:br>
              <a:rPr lang="en-US" dirty="0"/>
            </a:br>
            <a:r>
              <a:rPr lang="en-US" dirty="0" smtClean="0"/>
              <a:t>May 2013</a:t>
            </a:r>
            <a:endParaRPr lang="en-US" sz="3600" dirty="0"/>
          </a:p>
        </p:txBody>
      </p:sp>
      <p:sp>
        <p:nvSpPr>
          <p:cNvPr id="3" name="Content Placeholder 2"/>
          <p:cNvSpPr>
            <a:spLocks noGrp="1"/>
          </p:cNvSpPr>
          <p:nvPr>
            <p:ph idx="1"/>
          </p:nvPr>
        </p:nvSpPr>
        <p:spPr>
          <a:xfrm>
            <a:off x="457200" y="1600200"/>
            <a:ext cx="8534400" cy="4525963"/>
          </a:xfrm>
        </p:spPr>
        <p:txBody>
          <a:bodyPr>
            <a:normAutofit/>
          </a:bodyPr>
          <a:lstStyle/>
          <a:p>
            <a:r>
              <a:rPr lang="en-US" dirty="0" smtClean="0"/>
              <a:t>18 </a:t>
            </a:r>
            <a:r>
              <a:rPr lang="en-US" dirty="0"/>
              <a:t>signed </a:t>
            </a:r>
            <a:r>
              <a:rPr lang="en-US" dirty="0" smtClean="0"/>
              <a:t>agreements from all 8 Regions</a:t>
            </a:r>
            <a:endParaRPr lang="en-US" dirty="0"/>
          </a:p>
          <a:p>
            <a:r>
              <a:rPr lang="en-US" dirty="0" smtClean="0"/>
              <a:t>244 </a:t>
            </a:r>
            <a:r>
              <a:rPr lang="en-US" dirty="0"/>
              <a:t>of ~ 250 </a:t>
            </a:r>
            <a:r>
              <a:rPr lang="en-US" dirty="0" err="1"/>
              <a:t>MedPrint</a:t>
            </a:r>
            <a:r>
              <a:rPr lang="en-US" dirty="0"/>
              <a:t> titles have commitments</a:t>
            </a:r>
          </a:p>
          <a:p>
            <a:r>
              <a:rPr lang="en-US" dirty="0"/>
              <a:t>51 </a:t>
            </a:r>
            <a:r>
              <a:rPr lang="en-US" dirty="0" err="1"/>
              <a:t>MedPrint</a:t>
            </a:r>
            <a:r>
              <a:rPr lang="en-US" dirty="0"/>
              <a:t> titles have 13 or more commitments</a:t>
            </a:r>
          </a:p>
          <a:p>
            <a:r>
              <a:rPr lang="en-US" dirty="0"/>
              <a:t>78 libraries have committed to retain 1,174 titles</a:t>
            </a:r>
          </a:p>
          <a:p>
            <a:endParaRPr lang="en-US" dirty="0"/>
          </a:p>
        </p:txBody>
      </p:sp>
      <p:pic>
        <p:nvPicPr>
          <p:cNvPr id="5" name="Picture 6" descr="image of shelved books" title="image of shelved boo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876800"/>
            <a:ext cx="2451100" cy="183832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dirty="0" smtClean="0"/>
              <a:t>United States </a:t>
            </a:r>
          </a:p>
          <a:p>
            <a:r>
              <a:rPr lang="en-US" dirty="0" smtClean="0"/>
              <a:t>National Library of Medicine </a:t>
            </a:r>
          </a:p>
          <a:p>
            <a:r>
              <a:rPr lang="en-US" dirty="0" smtClean="0"/>
              <a:t>National Institutes of Health, Health and Human Services </a:t>
            </a:r>
            <a:endParaRPr lang="en-US" dirty="0"/>
          </a:p>
        </p:txBody>
      </p:sp>
    </p:spTree>
    <p:extLst>
      <p:ext uri="{BB962C8B-B14F-4D97-AF65-F5344CB8AC3E}">
        <p14:creationId xmlns:p14="http://schemas.microsoft.com/office/powerpoint/2010/main" val="1695142509"/>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creen shot of medprint homepage" title="screen shot of medprint home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3872"/>
            <a:ext cx="8763000" cy="6298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screen shot of Title reports (updated monthly)" title="screen shot of Title reports (updated monthly)"/>
          <p:cNvPicPr>
            <a:picLocks noChangeAspect="1" noChangeArrowheads="1"/>
          </p:cNvPicPr>
          <p:nvPr/>
        </p:nvPicPr>
        <p:blipFill rotWithShape="1">
          <a:blip r:embed="rId3">
            <a:extLst>
              <a:ext uri="{28A0092B-C50C-407E-A947-70E740481C1C}">
                <a14:useLocalDpi xmlns:a14="http://schemas.microsoft.com/office/drawing/2010/main" val="0"/>
              </a:ext>
            </a:extLst>
          </a:blip>
          <a:srcRect l="7220" t="58389" r="64644" b="31669"/>
          <a:stretch/>
        </p:blipFill>
        <p:spPr bwMode="auto">
          <a:xfrm>
            <a:off x="1124711" y="3048000"/>
            <a:ext cx="6288789" cy="1597152"/>
          </a:xfrm>
          <a:prstGeom prst="rect">
            <a:avLst/>
          </a:prstGeom>
          <a:noFill/>
          <a:ln w="9525">
            <a:solidFill>
              <a:schemeClr val="bg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hidden="1"/>
          <p:cNvSpPr>
            <a:spLocks noGrp="1"/>
          </p:cNvSpPr>
          <p:nvPr>
            <p:ph type="title" idx="4294967295"/>
          </p:nvPr>
        </p:nvSpPr>
        <p:spPr/>
        <p:txBody>
          <a:bodyPr/>
          <a:lstStyle/>
          <a:p>
            <a:r>
              <a:rPr lang="en-US" dirty="0" err="1" smtClean="0"/>
              <a:t>MedPrint</a:t>
            </a:r>
            <a:r>
              <a:rPr lang="en-US" dirty="0" smtClean="0"/>
              <a:t> homepage</a:t>
            </a:r>
            <a:endParaRPr lang="en-US" dirty="0"/>
          </a:p>
        </p:txBody>
      </p:sp>
    </p:spTree>
    <p:extLst>
      <p:ext uri="{BB962C8B-B14F-4D97-AF65-F5344CB8AC3E}">
        <p14:creationId xmlns:p14="http://schemas.microsoft.com/office/powerpoint/2010/main" val="194648424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8229600" cy="1280160"/>
          </a:xfrm>
        </p:spPr>
        <p:txBody>
          <a:bodyPr>
            <a:normAutofit/>
          </a:bodyPr>
          <a:lstStyle/>
          <a:p>
            <a:r>
              <a:rPr lang="en-US" sz="4400" dirty="0" smtClean="0"/>
              <a:t>Signed Agreements by Region</a:t>
            </a:r>
            <a:endParaRPr lang="en-US" sz="4400" dirty="0"/>
          </a:p>
        </p:txBody>
      </p:sp>
      <p:sp>
        <p:nvSpPr>
          <p:cNvPr id="3" name="Content Placeholder 2"/>
          <p:cNvSpPr>
            <a:spLocks noGrp="1"/>
          </p:cNvSpPr>
          <p:nvPr>
            <p:ph idx="1"/>
          </p:nvPr>
        </p:nvSpPr>
        <p:spPr>
          <a:xfrm>
            <a:off x="457200" y="1447800"/>
            <a:ext cx="4191000" cy="4038600"/>
          </a:xfrm>
        </p:spPr>
        <p:txBody>
          <a:bodyPr>
            <a:normAutofit/>
          </a:bodyPr>
          <a:lstStyle/>
          <a:p>
            <a:pPr>
              <a:buClr>
                <a:schemeClr val="tx1"/>
              </a:buClr>
            </a:pPr>
            <a:r>
              <a:rPr lang="en-US" sz="2000" dirty="0" smtClean="0">
                <a:effectLst/>
              </a:rPr>
              <a:t>1 - </a:t>
            </a:r>
            <a:r>
              <a:rPr lang="en-US" sz="2000" dirty="0" err="1"/>
              <a:t>Geisinger</a:t>
            </a:r>
            <a:r>
              <a:rPr lang="en-US" sz="2000" dirty="0"/>
              <a:t> Health System</a:t>
            </a:r>
          </a:p>
          <a:p>
            <a:pPr>
              <a:buClr>
                <a:schemeClr val="tx1"/>
              </a:buClr>
              <a:buFont typeface="Arial" pitchFamily="34" charset="0"/>
              <a:buChar char="•"/>
            </a:pPr>
            <a:r>
              <a:rPr lang="en-US" sz="2000" dirty="0" smtClean="0">
                <a:effectLst/>
              </a:rPr>
              <a:t>1- New </a:t>
            </a:r>
            <a:r>
              <a:rPr lang="en-US" sz="2000" dirty="0">
                <a:effectLst/>
              </a:rPr>
              <a:t>York State Nurses </a:t>
            </a:r>
            <a:r>
              <a:rPr lang="en-US" sz="2000" dirty="0" smtClean="0">
                <a:effectLst/>
              </a:rPr>
              <a:t>Association</a:t>
            </a:r>
          </a:p>
          <a:p>
            <a:pPr>
              <a:buClr>
                <a:schemeClr val="tx1"/>
              </a:buClr>
              <a:buFont typeface="Arial" pitchFamily="34" charset="0"/>
              <a:buChar char="•"/>
            </a:pPr>
            <a:r>
              <a:rPr lang="en-US" sz="2000" dirty="0" smtClean="0">
                <a:effectLst/>
              </a:rPr>
              <a:t>1 - Thomas Jefferson University</a:t>
            </a:r>
            <a:endParaRPr lang="en-US" sz="2000" dirty="0">
              <a:effectLst/>
            </a:endParaRPr>
          </a:p>
          <a:p>
            <a:pPr>
              <a:buClr>
                <a:schemeClr val="tx1"/>
              </a:buClr>
              <a:buFont typeface="Arial" pitchFamily="34" charset="0"/>
              <a:buChar char="•"/>
            </a:pPr>
            <a:r>
              <a:rPr lang="en-US" sz="2000" dirty="0">
                <a:effectLst/>
              </a:rPr>
              <a:t>1 </a:t>
            </a:r>
            <a:r>
              <a:rPr lang="en-US" sz="2000" dirty="0" smtClean="0">
                <a:effectLst/>
              </a:rPr>
              <a:t>- University of Rochester </a:t>
            </a:r>
            <a:r>
              <a:rPr lang="en-US" sz="2000" dirty="0">
                <a:effectLst/>
              </a:rPr>
              <a:t>School of </a:t>
            </a:r>
            <a:r>
              <a:rPr lang="en-US" sz="2000" dirty="0" smtClean="0">
                <a:effectLst/>
              </a:rPr>
              <a:t>Medicine </a:t>
            </a:r>
            <a:r>
              <a:rPr lang="en-US" sz="2000" dirty="0">
                <a:effectLst/>
              </a:rPr>
              <a:t>and Dentistry</a:t>
            </a:r>
          </a:p>
          <a:p>
            <a:pPr>
              <a:buClr>
                <a:schemeClr val="tx1"/>
              </a:buClr>
              <a:buFont typeface="Arial" pitchFamily="34" charset="0"/>
              <a:buChar char="•"/>
            </a:pPr>
            <a:r>
              <a:rPr lang="en-US" sz="2000" dirty="0">
                <a:effectLst/>
              </a:rPr>
              <a:t>2 </a:t>
            </a:r>
            <a:r>
              <a:rPr lang="en-US" sz="2000" dirty="0" smtClean="0">
                <a:effectLst/>
              </a:rPr>
              <a:t>- University </a:t>
            </a:r>
            <a:r>
              <a:rPr lang="en-US" sz="2000" dirty="0">
                <a:effectLst/>
              </a:rPr>
              <a:t>of South </a:t>
            </a:r>
            <a:r>
              <a:rPr lang="en-US" sz="2000" dirty="0" smtClean="0">
                <a:effectLst/>
              </a:rPr>
              <a:t>Alabama</a:t>
            </a:r>
          </a:p>
          <a:p>
            <a:pPr>
              <a:buClr>
                <a:schemeClr val="tx1"/>
              </a:buClr>
              <a:buFont typeface="Arial" pitchFamily="34" charset="0"/>
              <a:buChar char="•"/>
            </a:pPr>
            <a:r>
              <a:rPr lang="en-US" sz="2000" dirty="0" smtClean="0">
                <a:effectLst/>
              </a:rPr>
              <a:t>2 - East </a:t>
            </a:r>
            <a:r>
              <a:rPr lang="en-US" sz="2000" dirty="0">
                <a:effectLst/>
              </a:rPr>
              <a:t>Carolina </a:t>
            </a:r>
            <a:r>
              <a:rPr lang="en-US" sz="2000" dirty="0" smtClean="0">
                <a:effectLst/>
              </a:rPr>
              <a:t>University </a:t>
            </a:r>
          </a:p>
          <a:p>
            <a:pPr>
              <a:buClr>
                <a:schemeClr val="tx1"/>
              </a:buClr>
              <a:buFont typeface="Arial" pitchFamily="34" charset="0"/>
              <a:buChar char="•"/>
            </a:pPr>
            <a:r>
              <a:rPr lang="en-US" sz="2000" dirty="0" smtClean="0">
                <a:effectLst/>
              </a:rPr>
              <a:t>2 - University of Tennessee </a:t>
            </a:r>
          </a:p>
          <a:p>
            <a:pPr>
              <a:buClr>
                <a:schemeClr val="tx1"/>
              </a:buClr>
              <a:buFont typeface="Arial" pitchFamily="34" charset="0"/>
              <a:buChar char="•"/>
            </a:pPr>
            <a:r>
              <a:rPr lang="en-US" sz="2000" dirty="0" smtClean="0">
                <a:effectLst/>
              </a:rPr>
              <a:t>2 -  University </a:t>
            </a:r>
            <a:r>
              <a:rPr lang="en-US" sz="2000" dirty="0">
                <a:effectLst/>
              </a:rPr>
              <a:t>of </a:t>
            </a:r>
            <a:r>
              <a:rPr lang="en-US" sz="2000" dirty="0" smtClean="0">
                <a:effectLst/>
              </a:rPr>
              <a:t>Mississippi</a:t>
            </a:r>
          </a:p>
          <a:p>
            <a:pPr>
              <a:buClr>
                <a:schemeClr val="tx1"/>
              </a:buClr>
            </a:pPr>
            <a:r>
              <a:rPr lang="en-US" sz="2000" dirty="0"/>
              <a:t>2 - West Virginia University </a:t>
            </a:r>
            <a:endParaRPr lang="en-US" sz="2000" dirty="0">
              <a:effectLst/>
            </a:endParaRPr>
          </a:p>
          <a:p>
            <a:pPr>
              <a:buClr>
                <a:schemeClr val="tx1"/>
              </a:buClr>
              <a:buFont typeface="Arial" pitchFamily="34" charset="0"/>
              <a:buChar char="•"/>
            </a:pPr>
            <a:endParaRPr lang="en-US" sz="2000" dirty="0" smtClean="0"/>
          </a:p>
          <a:p>
            <a:pPr marL="0" indent="0">
              <a:buNone/>
            </a:pPr>
            <a:endParaRPr lang="en-US" sz="2000" dirty="0" smtClean="0"/>
          </a:p>
        </p:txBody>
      </p:sp>
      <p:pic>
        <p:nvPicPr>
          <p:cNvPr id="8" name="Content Placeholder 3" descr="Image of the United States broken into regions" title="Image of the United States broken into regi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2680" y="5410200"/>
            <a:ext cx="2025520" cy="1350347"/>
          </a:xfrm>
          <a:prstGeom prst="rect">
            <a:avLst/>
          </a:prstGeom>
        </p:spPr>
      </p:pic>
      <p:sp>
        <p:nvSpPr>
          <p:cNvPr id="6" name="Content Placeholder 2"/>
          <p:cNvSpPr txBox="1">
            <a:spLocks/>
          </p:cNvSpPr>
          <p:nvPr/>
        </p:nvSpPr>
        <p:spPr>
          <a:xfrm>
            <a:off x="4572000" y="1447800"/>
            <a:ext cx="4343400" cy="4678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tx1"/>
              </a:buClr>
            </a:pPr>
            <a:r>
              <a:rPr lang="en-US" sz="2000" dirty="0" smtClean="0"/>
              <a:t>3 - University of Minnesota </a:t>
            </a:r>
          </a:p>
          <a:p>
            <a:pPr>
              <a:buClr>
                <a:schemeClr val="tx1"/>
              </a:buClr>
            </a:pPr>
            <a:r>
              <a:rPr lang="en-US" sz="2000" dirty="0" smtClean="0"/>
              <a:t>4 - Creighton University</a:t>
            </a:r>
          </a:p>
          <a:p>
            <a:pPr>
              <a:buClr>
                <a:schemeClr val="tx1"/>
              </a:buClr>
            </a:pPr>
            <a:r>
              <a:rPr lang="en-US" sz="2000" dirty="0" smtClean="0"/>
              <a:t>4 – University of Wyoming Libraries</a:t>
            </a:r>
          </a:p>
          <a:p>
            <a:pPr>
              <a:buClr>
                <a:schemeClr val="tx1"/>
              </a:buClr>
            </a:pPr>
            <a:r>
              <a:rPr lang="en-US" sz="2000" dirty="0" smtClean="0"/>
              <a:t>5 – AHEC (U Arkansas Medical Sciences)</a:t>
            </a:r>
          </a:p>
          <a:p>
            <a:pPr>
              <a:buClr>
                <a:schemeClr val="tx1"/>
              </a:buClr>
            </a:pPr>
            <a:r>
              <a:rPr lang="en-US" sz="2000" dirty="0" smtClean="0"/>
              <a:t>5 - Houston Academy of Medicine</a:t>
            </a:r>
          </a:p>
          <a:p>
            <a:pPr>
              <a:buClr>
                <a:schemeClr val="tx1"/>
              </a:buClr>
            </a:pPr>
            <a:r>
              <a:rPr lang="en-US" sz="2000" dirty="0" smtClean="0"/>
              <a:t>5 - University of Texas Medical Branch</a:t>
            </a:r>
          </a:p>
          <a:p>
            <a:pPr>
              <a:buClr>
                <a:schemeClr val="tx1"/>
              </a:buClr>
            </a:pPr>
            <a:r>
              <a:rPr lang="en-US" sz="2000" dirty="0" smtClean="0"/>
              <a:t>6 - University of Washington </a:t>
            </a:r>
          </a:p>
          <a:p>
            <a:pPr>
              <a:buClr>
                <a:schemeClr val="tx1"/>
              </a:buClr>
            </a:pPr>
            <a:r>
              <a:rPr lang="en-US" sz="2000" dirty="0" smtClean="0"/>
              <a:t>7 - Stanford University Medical Center</a:t>
            </a:r>
          </a:p>
          <a:p>
            <a:pPr>
              <a:buClr>
                <a:schemeClr val="tx1"/>
              </a:buClr>
            </a:pPr>
            <a:r>
              <a:rPr lang="en-US" sz="2000" dirty="0" smtClean="0"/>
              <a:t>8 - </a:t>
            </a:r>
            <a:r>
              <a:rPr lang="en-US" sz="2000" dirty="0" err="1" smtClean="0"/>
              <a:t>Baystate</a:t>
            </a:r>
            <a:r>
              <a:rPr lang="en-US" sz="2000" dirty="0" smtClean="0"/>
              <a:t> Medical Center </a:t>
            </a:r>
          </a:p>
          <a:p>
            <a:endParaRPr lang="en-US" sz="2000" dirty="0"/>
          </a:p>
        </p:txBody>
      </p:sp>
    </p:spTree>
    <p:extLst>
      <p:ext uri="{BB962C8B-B14F-4D97-AF65-F5344CB8AC3E}">
        <p14:creationId xmlns:p14="http://schemas.microsoft.com/office/powerpoint/2010/main" val="1556912045"/>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err="1" smtClean="0"/>
              <a:t>MedPrint</a:t>
            </a:r>
            <a:r>
              <a:rPr lang="en-US" dirty="0" smtClean="0"/>
              <a:t> Libraries &amp; Titles</a:t>
            </a:r>
            <a:endParaRPr lang="en-US" dirty="0"/>
          </a:p>
        </p:txBody>
      </p:sp>
      <p:pic>
        <p:nvPicPr>
          <p:cNvPr id="4" name="Content Placeholder 3" descr="A map of the United States broken into regions" title="A map of the United States broken into regions"/>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0" y="1295400"/>
            <a:ext cx="7246144" cy="4830763"/>
          </a:xfrm>
        </p:spPr>
      </p:pic>
      <p:grpSp>
        <p:nvGrpSpPr>
          <p:cNvPr id="3" name="Group 2" descr="MedPrintLibraries and Titles&#10;Pacific Northwest Region:  5 libraries, 212 titles&#10;Pacific Southwest Region:  4 libraries, 218 titles&#10;Midcontinental Region:  4 libraries, 218 titles&#10;Greater Midwest Region:  3 libraries, 13 titles&#10;South Central:  4 libraries, 207 titles&#10;New England Region:  3 libraries, 74 titles&#10;Midatlantic Region Region:  7 libraries, 186 titles&#10;Souteastern Atlantic Region:  7 libraries, 212 titles&#10;Canada:  1 libraries, 1 titles&#10;" title="MedPrint Libraries and Titles"/>
          <p:cNvGrpSpPr/>
          <p:nvPr/>
        </p:nvGrpSpPr>
        <p:grpSpPr>
          <a:xfrm>
            <a:off x="2310848" y="1903511"/>
            <a:ext cx="5613952" cy="3346733"/>
            <a:chOff x="2310848" y="1903511"/>
            <a:chExt cx="5613952" cy="3346733"/>
          </a:xfrm>
        </p:grpSpPr>
        <p:sp>
          <p:nvSpPr>
            <p:cNvPr id="5" name="TextBox 4"/>
            <p:cNvSpPr txBox="1"/>
            <p:nvPr/>
          </p:nvSpPr>
          <p:spPr>
            <a:xfrm>
              <a:off x="4993089" y="3318993"/>
              <a:ext cx="269966" cy="307777"/>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400" b="1" dirty="0" smtClean="0">
                  <a:effectLst>
                    <a:outerShdw blurRad="38100" dist="38100" dir="2700000" algn="tl">
                      <a:srgbClr val="000000">
                        <a:alpha val="43137"/>
                      </a:srgbClr>
                    </a:outerShdw>
                  </a:effectLst>
                </a:rPr>
                <a:t>9</a:t>
              </a:r>
            </a:p>
          </p:txBody>
        </p:sp>
        <p:sp>
          <p:nvSpPr>
            <p:cNvPr id="6" name="TextBox 5"/>
            <p:cNvSpPr txBox="1"/>
            <p:nvPr/>
          </p:nvSpPr>
          <p:spPr>
            <a:xfrm>
              <a:off x="6664234" y="3429000"/>
              <a:ext cx="269966" cy="307777"/>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400" b="1" dirty="0" smtClean="0">
                  <a:effectLst>
                    <a:outerShdw blurRad="38100" dist="38100" dir="2700000" algn="tl">
                      <a:srgbClr val="000000">
                        <a:alpha val="43137"/>
                      </a:srgbClr>
                    </a:outerShdw>
                  </a:effectLst>
                </a:rPr>
                <a:t>7</a:t>
              </a:r>
            </a:p>
          </p:txBody>
        </p:sp>
        <p:sp>
          <p:nvSpPr>
            <p:cNvPr id="7" name="TextBox 6"/>
            <p:cNvSpPr txBox="1"/>
            <p:nvPr/>
          </p:nvSpPr>
          <p:spPr>
            <a:xfrm>
              <a:off x="7187968" y="2819400"/>
              <a:ext cx="269966" cy="307777"/>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400" b="1" dirty="0" smtClean="0">
                  <a:effectLst>
                    <a:outerShdw blurRad="38100" dist="38100" dir="2700000" algn="tl">
                      <a:srgbClr val="000000">
                        <a:alpha val="43137"/>
                      </a:srgbClr>
                    </a:outerShdw>
                  </a:effectLst>
                </a:rPr>
                <a:t>3</a:t>
              </a:r>
            </a:p>
          </p:txBody>
        </p:sp>
        <p:sp>
          <p:nvSpPr>
            <p:cNvPr id="8" name="TextBox 7"/>
            <p:cNvSpPr txBox="1"/>
            <p:nvPr/>
          </p:nvSpPr>
          <p:spPr>
            <a:xfrm>
              <a:off x="6019800" y="4757410"/>
              <a:ext cx="269966" cy="307777"/>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400" b="1" dirty="0" smtClean="0">
                  <a:effectLst>
                    <a:outerShdw blurRad="38100" dist="38100" dir="2700000" algn="tl">
                      <a:srgbClr val="000000">
                        <a:alpha val="43137"/>
                      </a:srgbClr>
                    </a:outerShdw>
                  </a:effectLst>
                </a:rPr>
                <a:t>7</a:t>
              </a:r>
            </a:p>
          </p:txBody>
        </p:sp>
        <p:sp>
          <p:nvSpPr>
            <p:cNvPr id="9" name="TextBox 8"/>
            <p:cNvSpPr txBox="1"/>
            <p:nvPr/>
          </p:nvSpPr>
          <p:spPr>
            <a:xfrm>
              <a:off x="4157703" y="4942467"/>
              <a:ext cx="269966" cy="307777"/>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400" b="1" dirty="0" smtClean="0">
                  <a:effectLst>
                    <a:outerShdw blurRad="38100" dist="38100" dir="2700000" algn="tl">
                      <a:srgbClr val="000000">
                        <a:alpha val="43137"/>
                      </a:srgbClr>
                    </a:outerShdw>
                  </a:effectLst>
                </a:rPr>
                <a:t>4</a:t>
              </a:r>
            </a:p>
          </p:txBody>
        </p:sp>
        <p:sp>
          <p:nvSpPr>
            <p:cNvPr id="10" name="TextBox 9"/>
            <p:cNvSpPr txBox="1"/>
            <p:nvPr/>
          </p:nvSpPr>
          <p:spPr>
            <a:xfrm>
              <a:off x="3791944" y="4008236"/>
              <a:ext cx="269966" cy="307777"/>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400" b="1" dirty="0" smtClean="0">
                  <a:effectLst>
                    <a:outerShdw blurRad="38100" dist="38100" dir="2700000" algn="tl">
                      <a:srgbClr val="000000">
                        <a:alpha val="43137"/>
                      </a:srgbClr>
                    </a:outerShdw>
                  </a:effectLst>
                </a:rPr>
                <a:t>3</a:t>
              </a:r>
            </a:p>
          </p:txBody>
        </p:sp>
        <p:sp>
          <p:nvSpPr>
            <p:cNvPr id="11" name="TextBox 10"/>
            <p:cNvSpPr txBox="1"/>
            <p:nvPr/>
          </p:nvSpPr>
          <p:spPr>
            <a:xfrm>
              <a:off x="2438400" y="2819400"/>
              <a:ext cx="269966" cy="307777"/>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400" b="1" dirty="0" smtClean="0">
                  <a:effectLst>
                    <a:outerShdw blurRad="38100" dist="38100" dir="2700000" algn="tl">
                      <a:srgbClr val="000000">
                        <a:alpha val="43137"/>
                      </a:srgbClr>
                    </a:outerShdw>
                  </a:effectLst>
                </a:rPr>
                <a:t>5</a:t>
              </a:r>
            </a:p>
          </p:txBody>
        </p:sp>
        <p:sp>
          <p:nvSpPr>
            <p:cNvPr id="12" name="TextBox 11"/>
            <p:cNvSpPr txBox="1"/>
            <p:nvPr/>
          </p:nvSpPr>
          <p:spPr>
            <a:xfrm>
              <a:off x="2310848" y="4364995"/>
              <a:ext cx="269966" cy="307777"/>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400" b="1" dirty="0" smtClean="0">
                  <a:effectLst>
                    <a:outerShdw blurRad="38100" dist="38100" dir="2700000" algn="tl">
                      <a:srgbClr val="000000">
                        <a:alpha val="43137"/>
                      </a:srgbClr>
                    </a:outerShdw>
                  </a:effectLst>
                </a:rPr>
                <a:t>4</a:t>
              </a:r>
            </a:p>
          </p:txBody>
        </p:sp>
        <p:pic>
          <p:nvPicPr>
            <p:cNvPr id="14" name="Picture 13" descr="MedPrintLibraries and Titles&#10;Pacific Northwest Region:  5 libraries, 212 titles&#10;Pacific Southwest Region:  4 libraries, 218 titles&#10;Midcontinental Region:  4 libraries, 218 titles&#10;Greater Midwest Region:  3 libraries, 13 titles&#10;South Central:  4 libraries, 207 titles&#10;New England Region:  3 libraries, 74 titles&#10;Midatlantic Region Region:  7 libraries, 186 titles&#10;Souteastern Atlantic Region:  7 libraries, 212 titles&#10;Canada:  1 libraries, 1 titles&#10;" title="Canada MedPrint Libraries and Titl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2057400"/>
              <a:ext cx="1026204" cy="6584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p:cNvSpPr txBox="1"/>
            <p:nvPr/>
          </p:nvSpPr>
          <p:spPr>
            <a:xfrm>
              <a:off x="6029213" y="2434561"/>
              <a:ext cx="269966" cy="307777"/>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400" b="1" dirty="0" smtClean="0">
                  <a:effectLst>
                    <a:outerShdw blurRad="38100" dist="38100" dir="2700000" algn="tl">
                      <a:srgbClr val="000000">
                        <a:alpha val="43137"/>
                      </a:srgbClr>
                    </a:outerShdw>
                  </a:effectLst>
                </a:rPr>
                <a:t>1</a:t>
              </a:r>
            </a:p>
          </p:txBody>
        </p:sp>
        <p:sp>
          <p:nvSpPr>
            <p:cNvPr id="16" name="TextBox 15"/>
            <p:cNvSpPr txBox="1"/>
            <p:nvPr/>
          </p:nvSpPr>
          <p:spPr>
            <a:xfrm>
              <a:off x="7086600" y="3429000"/>
              <a:ext cx="638672" cy="307777"/>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1400" b="1" dirty="0" smtClean="0">
                  <a:effectLst>
                    <a:outerShdw blurRad="38100" dist="38100" dir="2700000" algn="tl">
                      <a:srgbClr val="000000">
                        <a:alpha val="43137"/>
                      </a:srgbClr>
                    </a:outerShdw>
                  </a:effectLst>
                </a:rPr>
                <a:t>186</a:t>
              </a:r>
            </a:p>
          </p:txBody>
        </p:sp>
        <p:sp>
          <p:nvSpPr>
            <p:cNvPr id="19" name="TextBox 18"/>
            <p:cNvSpPr txBox="1"/>
            <p:nvPr/>
          </p:nvSpPr>
          <p:spPr>
            <a:xfrm>
              <a:off x="6433138" y="4757410"/>
              <a:ext cx="501062" cy="307777"/>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1400" b="1" dirty="0" smtClean="0">
                  <a:effectLst>
                    <a:outerShdw blurRad="38100" dist="38100" dir="2700000" algn="tl">
                      <a:srgbClr val="000000">
                        <a:alpha val="43137"/>
                      </a:srgbClr>
                    </a:outerShdw>
                  </a:effectLst>
                </a:rPr>
                <a:t>212</a:t>
              </a:r>
            </a:p>
          </p:txBody>
        </p:sp>
        <p:sp>
          <p:nvSpPr>
            <p:cNvPr id="20" name="TextBox 19"/>
            <p:cNvSpPr txBox="1"/>
            <p:nvPr/>
          </p:nvSpPr>
          <p:spPr>
            <a:xfrm>
              <a:off x="5334000" y="3318993"/>
              <a:ext cx="533400" cy="307777"/>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1400" b="1" dirty="0" smtClean="0">
                  <a:effectLst>
                    <a:outerShdw blurRad="38100" dist="38100" dir="2700000" algn="tl">
                      <a:srgbClr val="000000">
                        <a:alpha val="43137"/>
                      </a:srgbClr>
                    </a:outerShdw>
                  </a:effectLst>
                </a:rPr>
                <a:t>235</a:t>
              </a:r>
            </a:p>
          </p:txBody>
        </p:sp>
        <p:sp>
          <p:nvSpPr>
            <p:cNvPr id="21" name="TextBox 20"/>
            <p:cNvSpPr txBox="1"/>
            <p:nvPr/>
          </p:nvSpPr>
          <p:spPr>
            <a:xfrm>
              <a:off x="4181334" y="4008236"/>
              <a:ext cx="390666" cy="307777"/>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1400" b="1" dirty="0" smtClean="0">
                  <a:effectLst>
                    <a:outerShdw blurRad="38100" dist="38100" dir="2700000" algn="tl">
                      <a:srgbClr val="000000">
                        <a:alpha val="43137"/>
                      </a:srgbClr>
                    </a:outerShdw>
                  </a:effectLst>
                </a:rPr>
                <a:t>13</a:t>
              </a:r>
            </a:p>
          </p:txBody>
        </p:sp>
        <p:sp>
          <p:nvSpPr>
            <p:cNvPr id="22" name="TextBox 21"/>
            <p:cNvSpPr txBox="1"/>
            <p:nvPr/>
          </p:nvSpPr>
          <p:spPr>
            <a:xfrm>
              <a:off x="4537165" y="4942467"/>
              <a:ext cx="455923" cy="307777"/>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1400" b="1" dirty="0" smtClean="0">
                  <a:effectLst>
                    <a:outerShdw blurRad="38100" dist="38100" dir="2700000" algn="tl">
                      <a:srgbClr val="000000">
                        <a:alpha val="43137"/>
                      </a:srgbClr>
                    </a:outerShdw>
                  </a:effectLst>
                </a:rPr>
                <a:t>207</a:t>
              </a:r>
            </a:p>
          </p:txBody>
        </p:sp>
        <p:sp>
          <p:nvSpPr>
            <p:cNvPr id="23" name="TextBox 22"/>
            <p:cNvSpPr txBox="1"/>
            <p:nvPr/>
          </p:nvSpPr>
          <p:spPr>
            <a:xfrm>
              <a:off x="2826570" y="2819400"/>
              <a:ext cx="455923" cy="307777"/>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1400" b="1" dirty="0" smtClean="0">
                  <a:effectLst>
                    <a:outerShdw blurRad="38100" dist="38100" dir="2700000" algn="tl">
                      <a:srgbClr val="000000">
                        <a:alpha val="43137"/>
                      </a:srgbClr>
                    </a:outerShdw>
                  </a:effectLst>
                </a:rPr>
                <a:t>212</a:t>
              </a:r>
            </a:p>
          </p:txBody>
        </p:sp>
        <p:sp>
          <p:nvSpPr>
            <p:cNvPr id="24" name="TextBox 23"/>
            <p:cNvSpPr txBox="1"/>
            <p:nvPr/>
          </p:nvSpPr>
          <p:spPr>
            <a:xfrm>
              <a:off x="2661107" y="4364995"/>
              <a:ext cx="455923" cy="307777"/>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1400" b="1" dirty="0" smtClean="0">
                  <a:effectLst>
                    <a:outerShdw blurRad="38100" dist="38100" dir="2700000" algn="tl">
                      <a:srgbClr val="000000">
                        <a:alpha val="43137"/>
                      </a:srgbClr>
                    </a:outerShdw>
                  </a:effectLst>
                </a:rPr>
                <a:t>218</a:t>
              </a:r>
            </a:p>
          </p:txBody>
        </p:sp>
        <p:sp>
          <p:nvSpPr>
            <p:cNvPr id="25" name="TextBox 24"/>
            <p:cNvSpPr txBox="1"/>
            <p:nvPr/>
          </p:nvSpPr>
          <p:spPr>
            <a:xfrm>
              <a:off x="7525745" y="2819400"/>
              <a:ext cx="399055" cy="307777"/>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1400" b="1" dirty="0" smtClean="0">
                  <a:effectLst>
                    <a:outerShdw blurRad="38100" dist="38100" dir="2700000" algn="tl">
                      <a:srgbClr val="000000">
                        <a:alpha val="43137"/>
                      </a:srgbClr>
                    </a:outerShdw>
                  </a:effectLst>
                </a:rPr>
                <a:t>74</a:t>
              </a:r>
            </a:p>
          </p:txBody>
        </p:sp>
        <p:sp>
          <p:nvSpPr>
            <p:cNvPr id="26" name="TextBox 25"/>
            <p:cNvSpPr txBox="1"/>
            <p:nvPr/>
          </p:nvSpPr>
          <p:spPr>
            <a:xfrm>
              <a:off x="6781800" y="2434561"/>
              <a:ext cx="271121" cy="307777"/>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1400" b="1" dirty="0" smtClean="0">
                  <a:effectLst>
                    <a:outerShdw blurRad="38100" dist="38100" dir="2700000" algn="tl">
                      <a:srgbClr val="000000">
                        <a:alpha val="43137"/>
                      </a:srgbClr>
                    </a:outerShdw>
                  </a:effectLst>
                </a:rPr>
                <a:t>1</a:t>
              </a:r>
            </a:p>
          </p:txBody>
        </p:sp>
        <p:sp>
          <p:nvSpPr>
            <p:cNvPr id="27" name="TextBox 26"/>
            <p:cNvSpPr txBox="1"/>
            <p:nvPr/>
          </p:nvSpPr>
          <p:spPr>
            <a:xfrm>
              <a:off x="2826570" y="1903511"/>
              <a:ext cx="831030" cy="307777"/>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400" b="1" dirty="0" smtClean="0">
                  <a:effectLst>
                    <a:outerShdw blurRad="38100" dist="38100" dir="2700000" algn="tl">
                      <a:srgbClr val="000000">
                        <a:alpha val="43137"/>
                      </a:srgbClr>
                    </a:outerShdw>
                  </a:effectLst>
                </a:rPr>
                <a:t>Libraries</a:t>
              </a:r>
            </a:p>
          </p:txBody>
        </p:sp>
        <p:sp>
          <p:nvSpPr>
            <p:cNvPr id="29" name="TextBox 28"/>
            <p:cNvSpPr txBox="1"/>
            <p:nvPr/>
          </p:nvSpPr>
          <p:spPr>
            <a:xfrm>
              <a:off x="3725457" y="1903511"/>
              <a:ext cx="702212" cy="307777"/>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1400" b="1" dirty="0" smtClean="0">
                  <a:effectLst>
                    <a:outerShdw blurRad="38100" dist="38100" dir="2700000" algn="tl">
                      <a:srgbClr val="000000">
                        <a:alpha val="43137"/>
                      </a:srgbClr>
                    </a:outerShdw>
                  </a:effectLst>
                </a:rPr>
                <a:t>Titles</a:t>
              </a:r>
            </a:p>
          </p:txBody>
        </p:sp>
      </p:grpSp>
    </p:spTree>
    <p:extLst>
      <p:ext uri="{BB962C8B-B14F-4D97-AF65-F5344CB8AC3E}">
        <p14:creationId xmlns:p14="http://schemas.microsoft.com/office/powerpoint/2010/main" val="1235902820"/>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dirty="0" smtClean="0"/>
              <a:t>Environmental Health and Toxicology homepage</a:t>
            </a:r>
            <a:endParaRPr lang="en-US" dirty="0"/>
          </a:p>
        </p:txBody>
      </p:sp>
      <p:pic>
        <p:nvPicPr>
          <p:cNvPr id="50180" name="Picture 4" descr="screen shot of Environmental Health &amp; Toxicology homepage" title="screen shot of Environmental Health &amp; Toxicology homepage"/>
          <p:cNvPicPr>
            <a:picLocks noChangeAspect="1" noChangeArrowheads="1"/>
          </p:cNvPicPr>
          <p:nvPr/>
        </p:nvPicPr>
        <p:blipFill rotWithShape="1">
          <a:blip r:embed="rId2"/>
          <a:srcRect l="1739" t="19778" r="8364" b="5570"/>
          <a:stretch/>
        </p:blipFill>
        <p:spPr bwMode="auto">
          <a:xfrm>
            <a:off x="106041" y="457200"/>
            <a:ext cx="8931918" cy="5562600"/>
          </a:xfrm>
          <a:prstGeom prst="rect">
            <a:avLst/>
          </a:prstGeom>
          <a:noFill/>
          <a:ln w="9525">
            <a:noFill/>
            <a:miter lim="800000"/>
            <a:headEnd/>
            <a:tailEnd/>
          </a:ln>
          <a:effectLst/>
        </p:spPr>
      </p:pic>
    </p:spTree>
    <p:extLst>
      <p:ext uri="{BB962C8B-B14F-4D97-AF65-F5344CB8AC3E}">
        <p14:creationId xmlns:p14="http://schemas.microsoft.com/office/powerpoint/2010/main" val="2326485814"/>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NLM web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2535</TotalTime>
  <Words>4172</Words>
  <Application>Microsoft Office PowerPoint</Application>
  <PresentationFormat>On-screen Show (4:3)</PresentationFormat>
  <Paragraphs>625</Paragraphs>
  <Slides>41</Slides>
  <Notes>34</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NLM web background</vt:lpstr>
      <vt:lpstr>Fellows, print, disaster information and consumer health</vt:lpstr>
      <vt:lpstr>NLM Associate Fellows 2012-2013</vt:lpstr>
      <vt:lpstr>NLM Associate Fellows 2nd year</vt:lpstr>
      <vt:lpstr>Literature Selection Technical Review Committee (LSTRC) Members</vt:lpstr>
      <vt:lpstr>MedPrint Update May 2013</vt:lpstr>
      <vt:lpstr>MedPrint homepage</vt:lpstr>
      <vt:lpstr>Signed Agreements by Region</vt:lpstr>
      <vt:lpstr>MedPrint Libraries &amp; Titles</vt:lpstr>
      <vt:lpstr>Environmental Health and Toxicology homepage</vt:lpstr>
      <vt:lpstr>Disaster Information Management Research Center homepage</vt:lpstr>
      <vt:lpstr>Disaster Info Specialization Program</vt:lpstr>
      <vt:lpstr>Future of Resource Sharing Survey</vt:lpstr>
      <vt:lpstr>I.L.L. Requests in U.S. and Canada in DOCLINE</vt:lpstr>
      <vt:lpstr>Strategic Plan:  Future of Resource Sharing</vt:lpstr>
      <vt:lpstr>Focus Groups </vt:lpstr>
      <vt:lpstr>Three Focus Groups</vt:lpstr>
      <vt:lpstr>Focus Groups</vt:lpstr>
      <vt:lpstr>Feedback from Focus Groups</vt:lpstr>
      <vt:lpstr>U.S. National Survey:  March 2013</vt:lpstr>
      <vt:lpstr> National Survey:  March 2013 N=1725 </vt:lpstr>
      <vt:lpstr>National Survey:  March 2013</vt:lpstr>
      <vt:lpstr>National Survey:  March 2013 </vt:lpstr>
      <vt:lpstr>Medlineplus</vt:lpstr>
      <vt:lpstr>Medline Plus Web Site Changes </vt:lpstr>
      <vt:lpstr>Medline Plus 1998</vt:lpstr>
      <vt:lpstr>Medline Plus 1998, 1999, 2000, 2002</vt:lpstr>
      <vt:lpstr>Multiple Languages in Medline Plus</vt:lpstr>
      <vt:lpstr>Multiple Languages</vt:lpstr>
      <vt:lpstr>Health Information in Multiple Languages</vt:lpstr>
      <vt:lpstr>Visits to Medline Plus by Country</vt:lpstr>
      <vt:lpstr>Medline Plus and Medline Plus Espanol on Twitter</vt:lpstr>
      <vt:lpstr>Contact Medline Plus</vt:lpstr>
      <vt:lpstr>Medline Plus Mobile</vt:lpstr>
      <vt:lpstr>Phase 1 Study Questions</vt:lpstr>
      <vt:lpstr>MedlinePlus Mobile Users – Gender</vt:lpstr>
      <vt:lpstr>MedlinePlus Mobile Users – Country</vt:lpstr>
      <vt:lpstr>Mobile Visits to MedlinePlus &amp; MedlinePlus Mobile</vt:lpstr>
      <vt:lpstr>MedlinePlus Connect</vt:lpstr>
      <vt:lpstr>Medline Plus Connect Total Application and Service Requests Q4 2010 to present</vt:lpstr>
      <vt:lpstr>Medline Plus Social Media</vt:lpstr>
      <vt:lpstr>Careers at NLM</vt:lpstr>
    </vt:vector>
  </TitlesOfParts>
  <Company>National Library of Medicine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Title</dc:title>
  <dc:creator>collinm</dc:creator>
  <cp:lastModifiedBy>nlm</cp:lastModifiedBy>
  <cp:revision>79</cp:revision>
  <dcterms:created xsi:type="dcterms:W3CDTF">2012-11-29T20:10:04Z</dcterms:created>
  <dcterms:modified xsi:type="dcterms:W3CDTF">2013-05-30T11:13:07Z</dcterms:modified>
</cp:coreProperties>
</file>